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0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6" r:id="rId3"/>
    <p:sldId id="258" r:id="rId4"/>
    <p:sldId id="260" r:id="rId5"/>
    <p:sldId id="259" r:id="rId6"/>
    <p:sldId id="265" r:id="rId7"/>
    <p:sldId id="263" r:id="rId8"/>
    <p:sldId id="273" r:id="rId9"/>
    <p:sldId id="261" r:id="rId10"/>
    <p:sldId id="267" r:id="rId11"/>
    <p:sldId id="274" r:id="rId12"/>
    <p:sldId id="268" r:id="rId13"/>
    <p:sldId id="269" r:id="rId14"/>
    <p:sldId id="270" r:id="rId15"/>
    <p:sldId id="271" r:id="rId16"/>
    <p:sldId id="282" r:id="rId17"/>
    <p:sldId id="257" r:id="rId18"/>
    <p:sldId id="279" r:id="rId19"/>
    <p:sldId id="276" r:id="rId20"/>
    <p:sldId id="277" r:id="rId21"/>
    <p:sldId id="275" r:id="rId22"/>
    <p:sldId id="280" r:id="rId23"/>
    <p:sldId id="281" r:id="rId24"/>
  </p:sldIdLst>
  <p:sldSz cx="10287000" cy="6858000" type="35mm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FF99"/>
    <a:srgbClr val="00FF00"/>
    <a:srgbClr val="CCFFCC"/>
    <a:srgbClr val="FFE0C1"/>
    <a:srgbClr val="000099"/>
    <a:srgbClr val="FFCC99"/>
    <a:srgbClr val="FFF7E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244" autoAdjust="0"/>
    <p:restoredTop sz="94660"/>
  </p:normalViewPr>
  <p:slideViewPr>
    <p:cSldViewPr>
      <p:cViewPr varScale="1">
        <p:scale>
          <a:sx n="45" d="100"/>
          <a:sy n="45" d="100"/>
        </p:scale>
        <p:origin x="-546" y="-67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5FB9FFF-4B83-4CCC-9BE1-1B30F1F98EC8}" type="datetimeFigureOut">
              <a:rPr lang="ja-JP" altLang="en-US"/>
              <a:pPr>
                <a:defRPr/>
              </a:pPr>
              <a:t>2008/10/26</a:t>
            </a:fld>
            <a:endParaRPr lang="ja-JP" alt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A134F61-8CE1-4D8F-B776-E1BB4159F6C3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4F090DB-F80B-49E3-8F76-2EFE8B48AF41}" type="datetimeFigureOut">
              <a:rPr lang="ja-JP" altLang="en-US"/>
              <a:pPr>
                <a:defRPr/>
              </a:pPr>
              <a:t>2008/10/26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EE79A51-22D2-4714-AB8C-FF07838B04D0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2765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1636F77-9E30-44B9-AAD1-79C850B95566}" type="slidenum">
              <a:rPr lang="ja-JP" altLang="en-US" smtClean="0"/>
              <a:pPr/>
              <a:t>1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3686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E502A31-8639-4910-876A-10E72C817C66}" type="slidenum">
              <a:rPr lang="ja-JP" altLang="en-US" smtClean="0"/>
              <a:pPr/>
              <a:t>10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3789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6E2D70-CFAD-4C26-BF25-890CEB88AD06}" type="slidenum">
              <a:rPr lang="ja-JP" altLang="en-US" smtClean="0"/>
              <a:pPr/>
              <a:t>11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3891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544138-F207-4F3C-8C98-A2F2E9872953}" type="slidenum">
              <a:rPr lang="ja-JP" altLang="en-US" smtClean="0"/>
              <a:pPr/>
              <a:t>12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3994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8508F2-B8B0-44EB-B650-5AED46168904}" type="slidenum">
              <a:rPr lang="ja-JP" altLang="en-US" smtClean="0"/>
              <a:pPr/>
              <a:t>13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4096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B7384A8-6F2B-4E8F-88B0-B9A5426FE874}" type="slidenum">
              <a:rPr lang="ja-JP" altLang="en-US" smtClean="0"/>
              <a:pPr/>
              <a:t>14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4198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A2C87AC-6638-48C5-812C-39C1DD8ADB09}" type="slidenum">
              <a:rPr lang="ja-JP" altLang="en-US" smtClean="0"/>
              <a:pPr/>
              <a:t>15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4301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1D29ECD-3525-488E-86D7-CAA1E9658A3E}" type="slidenum">
              <a:rPr lang="ja-JP" altLang="en-US" smtClean="0"/>
              <a:pPr/>
              <a:t>16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403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D277B1-B8A9-4984-A09C-B7CD8FD60293}" type="slidenum">
              <a:rPr lang="ja-JP" altLang="en-US" smtClean="0"/>
              <a:pPr/>
              <a:t>17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4506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16DA97C-184D-4C3E-AE10-4DC077F6504B}" type="slidenum">
              <a:rPr lang="ja-JP" altLang="en-US" smtClean="0"/>
              <a:pPr/>
              <a:t>18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4608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F26B32-F431-4566-A02A-B6678EAC87A5}" type="slidenum">
              <a:rPr lang="ja-JP" altLang="en-US" smtClean="0"/>
              <a:pPr/>
              <a:t>19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2867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3DA3D07-5EF4-4C27-A27E-4D4DAA1D44B1}" type="slidenum">
              <a:rPr lang="ja-JP" altLang="en-US" smtClean="0"/>
              <a:pPr/>
              <a:t>2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4710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7DE67BA-D54C-496A-8FBF-F8B6446070D8}" type="slidenum">
              <a:rPr lang="ja-JP" altLang="en-US" smtClean="0"/>
              <a:pPr/>
              <a:t>20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4813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EDF08F-E237-49A5-B7F5-C3E411A3AD11}" type="slidenum">
              <a:rPr lang="ja-JP" altLang="en-US" smtClean="0"/>
              <a:pPr/>
              <a:t>21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4915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B2089F-FD64-4C11-B1B9-5F12EE3DB4AB}" type="slidenum">
              <a:rPr lang="ja-JP" altLang="en-US" smtClean="0"/>
              <a:pPr/>
              <a:t>22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5018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5A41F8-300A-4EFA-8453-3C102BA1747A}" type="slidenum">
              <a:rPr lang="ja-JP" altLang="en-US" smtClean="0"/>
              <a:pPr/>
              <a:t>23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smtClean="0"/>
          </a:p>
        </p:txBody>
      </p:sp>
      <p:sp>
        <p:nvSpPr>
          <p:cNvPr id="297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9676E8C-ADDF-4D22-B6C0-09E478B446E5}" type="slidenum">
              <a:rPr lang="ja-JP" altLang="en-US" smtClean="0"/>
              <a:pPr/>
              <a:t>3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3072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84B067-F87A-4358-9587-BE528CE8CCD9}" type="slidenum">
              <a:rPr lang="ja-JP" altLang="en-US" smtClean="0"/>
              <a:pPr/>
              <a:t>4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3174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0BB5FB-AF02-483E-8C95-017AF00FCAD6}" type="slidenum">
              <a:rPr lang="ja-JP" altLang="en-US" smtClean="0"/>
              <a:pPr/>
              <a:t>5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3277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F3B225-45E5-4859-B60C-ADAD85F21C21}" type="slidenum">
              <a:rPr lang="ja-JP" altLang="en-US" smtClean="0"/>
              <a:pPr/>
              <a:t>6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3379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930365-E8AE-43A2-94AF-738B4F62131A}" type="slidenum">
              <a:rPr lang="ja-JP" altLang="en-US" smtClean="0"/>
              <a:pPr/>
              <a:t>7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3482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5E90F76-303B-4FD2-946B-44034B49FFCE}" type="slidenum">
              <a:rPr lang="ja-JP" altLang="en-US" smtClean="0"/>
              <a:pPr/>
              <a:t>8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3584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AEB18A3-F7D9-434B-A22C-AC3E839151B2}" type="slidenum">
              <a:rPr lang="ja-JP" altLang="en-US" smtClean="0"/>
              <a:pPr/>
              <a:t>9</a:t>
            </a:fld>
            <a:endParaRPr lang="ja-JP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1"/>
          <p:cNvSpPr>
            <a:spLocks noChangeArrowheads="1"/>
          </p:cNvSpPr>
          <p:nvPr/>
        </p:nvSpPr>
        <p:spPr bwMode="auto">
          <a:xfrm rot="16200000">
            <a:off x="-342107" y="4863307"/>
            <a:ext cx="1655763" cy="825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/>
              </a:gs>
              <a:gs pos="100000">
                <a:srgbClr val="FFFFFF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 rot="16200000">
            <a:off x="9009062" y="2882901"/>
            <a:ext cx="1584325" cy="825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FF9933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AutoShape 9"/>
          <p:cNvSpPr>
            <a:spLocks noChangeArrowheads="1"/>
          </p:cNvSpPr>
          <p:nvPr/>
        </p:nvSpPr>
        <p:spPr bwMode="auto">
          <a:xfrm rot="16200000">
            <a:off x="9162257" y="2486819"/>
            <a:ext cx="792162" cy="825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FF9933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AutoShape 11"/>
          <p:cNvSpPr>
            <a:spLocks noChangeArrowheads="1"/>
          </p:cNvSpPr>
          <p:nvPr/>
        </p:nvSpPr>
        <p:spPr bwMode="auto">
          <a:xfrm rot="5400000">
            <a:off x="9080500" y="4972050"/>
            <a:ext cx="1441450" cy="825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FF9933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rot="10800000" vert="eaVert"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8" name="AutoShape 20"/>
          <p:cNvSpPr>
            <a:spLocks noChangeArrowheads="1"/>
          </p:cNvSpPr>
          <p:nvPr/>
        </p:nvSpPr>
        <p:spPr bwMode="auto">
          <a:xfrm flipH="1">
            <a:off x="2955925" y="5661025"/>
            <a:ext cx="6886575" cy="7143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/>
              </a:gs>
              <a:gs pos="100000">
                <a:srgbClr val="FF9933">
                  <a:gamma/>
                  <a:tint val="0"/>
                  <a:invGamma/>
                </a:srgbClr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9" name="AutoShape 22"/>
          <p:cNvSpPr>
            <a:spLocks noChangeArrowheads="1"/>
          </p:cNvSpPr>
          <p:nvPr/>
        </p:nvSpPr>
        <p:spPr bwMode="auto">
          <a:xfrm>
            <a:off x="444500" y="5661025"/>
            <a:ext cx="1701800" cy="7143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/>
              </a:gs>
              <a:gs pos="100000">
                <a:srgbClr val="FF9933">
                  <a:gamma/>
                  <a:tint val="0"/>
                  <a:invGamma/>
                </a:srgbClr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" name="Rectangle 2" descr="横線"/>
          <p:cNvSpPr>
            <a:spLocks noChangeArrowheads="1"/>
          </p:cNvSpPr>
          <p:nvPr/>
        </p:nvSpPr>
        <p:spPr bwMode="auto">
          <a:xfrm>
            <a:off x="0" y="3284538"/>
            <a:ext cx="10287000" cy="1081087"/>
          </a:xfrm>
          <a:prstGeom prst="rect">
            <a:avLst/>
          </a:prstGeom>
          <a:pattFill prst="ltHorz">
            <a:fgClr>
              <a:srgbClr val="FFECD9"/>
            </a:fgClr>
            <a:bgClr>
              <a:srgbClr val="FFFFFF"/>
            </a:bgClr>
          </a:patt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1" name="AutoShape 3"/>
          <p:cNvSpPr>
            <a:spLocks noChangeAspect="1" noChangeArrowheads="1"/>
          </p:cNvSpPr>
          <p:nvPr/>
        </p:nvSpPr>
        <p:spPr bwMode="auto">
          <a:xfrm>
            <a:off x="9274175" y="1484313"/>
            <a:ext cx="623888" cy="554037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332288" y="1555750"/>
            <a:ext cx="4781550" cy="7302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>
                  <a:gamma/>
                  <a:tint val="0"/>
                  <a:invGamma/>
                </a:srgbClr>
              </a:gs>
              <a:gs pos="100000">
                <a:srgbClr val="FF9933"/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3" name="AutoShape 6"/>
          <p:cNvSpPr>
            <a:spLocks noChangeArrowheads="1"/>
          </p:cNvSpPr>
          <p:nvPr/>
        </p:nvSpPr>
        <p:spPr bwMode="auto">
          <a:xfrm>
            <a:off x="444500" y="1555750"/>
            <a:ext cx="3887788" cy="7302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/>
              </a:gs>
              <a:gs pos="100000">
                <a:srgbClr val="FF9933">
                  <a:gamma/>
                  <a:tint val="0"/>
                  <a:invGamma/>
                </a:srgbClr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4" name="AutoShape 7"/>
          <p:cNvSpPr>
            <a:spLocks noChangeArrowheads="1"/>
          </p:cNvSpPr>
          <p:nvPr/>
        </p:nvSpPr>
        <p:spPr bwMode="auto">
          <a:xfrm rot="5400000">
            <a:off x="-90488" y="2090738"/>
            <a:ext cx="1152525" cy="825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/>
              </a:gs>
              <a:gs pos="100000">
                <a:srgbClr val="FFFFFF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rot="10800000" vert="eaVert"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5" name="AutoShape 19"/>
          <p:cNvSpPr>
            <a:spLocks noChangeArrowheads="1"/>
          </p:cNvSpPr>
          <p:nvPr/>
        </p:nvSpPr>
        <p:spPr bwMode="auto">
          <a:xfrm>
            <a:off x="6318250" y="1774825"/>
            <a:ext cx="2795588" cy="698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>
                  <a:gamma/>
                  <a:tint val="0"/>
                  <a:invGamma/>
                </a:srgbClr>
              </a:gs>
              <a:gs pos="100000">
                <a:srgbClr val="FF9933"/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6" name="AutoShape 21"/>
          <p:cNvSpPr>
            <a:spLocks noChangeArrowheads="1"/>
          </p:cNvSpPr>
          <p:nvPr userDrawn="1"/>
        </p:nvSpPr>
        <p:spPr bwMode="auto">
          <a:xfrm rot="16200000">
            <a:off x="-342107" y="4863307"/>
            <a:ext cx="1655763" cy="825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/>
              </a:gs>
              <a:gs pos="100000">
                <a:srgbClr val="FFFFFF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7" name="AutoShape 8"/>
          <p:cNvSpPr>
            <a:spLocks noChangeArrowheads="1"/>
          </p:cNvSpPr>
          <p:nvPr userDrawn="1"/>
        </p:nvSpPr>
        <p:spPr bwMode="auto">
          <a:xfrm rot="16200000">
            <a:off x="9009062" y="2882901"/>
            <a:ext cx="1584325" cy="825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FF9933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8" name="AutoShape 9"/>
          <p:cNvSpPr>
            <a:spLocks noChangeArrowheads="1"/>
          </p:cNvSpPr>
          <p:nvPr userDrawn="1"/>
        </p:nvSpPr>
        <p:spPr bwMode="auto">
          <a:xfrm rot="16200000">
            <a:off x="9162257" y="2486819"/>
            <a:ext cx="792162" cy="825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FF9933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9" name="AutoShape 11"/>
          <p:cNvSpPr>
            <a:spLocks noChangeArrowheads="1"/>
          </p:cNvSpPr>
          <p:nvPr userDrawn="1"/>
        </p:nvSpPr>
        <p:spPr bwMode="auto">
          <a:xfrm rot="5400000">
            <a:off x="9080500" y="4972050"/>
            <a:ext cx="1441450" cy="825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FF9933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rot="10800000" vert="eaVert"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20" name="AutoShape 20"/>
          <p:cNvSpPr>
            <a:spLocks noChangeArrowheads="1"/>
          </p:cNvSpPr>
          <p:nvPr userDrawn="1"/>
        </p:nvSpPr>
        <p:spPr bwMode="auto">
          <a:xfrm flipH="1">
            <a:off x="2955925" y="5661025"/>
            <a:ext cx="6886575" cy="7143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/>
              </a:gs>
              <a:gs pos="100000">
                <a:srgbClr val="FF9933">
                  <a:gamma/>
                  <a:tint val="0"/>
                  <a:invGamma/>
                </a:srgbClr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21" name="AutoShape 22"/>
          <p:cNvSpPr>
            <a:spLocks noChangeArrowheads="1"/>
          </p:cNvSpPr>
          <p:nvPr userDrawn="1"/>
        </p:nvSpPr>
        <p:spPr bwMode="auto">
          <a:xfrm>
            <a:off x="444500" y="5661025"/>
            <a:ext cx="1701800" cy="7143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/>
              </a:gs>
              <a:gs pos="100000">
                <a:srgbClr val="FF9933">
                  <a:gamma/>
                  <a:tint val="0"/>
                  <a:invGamma/>
                </a:srgbClr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22" name="Rectangle 2" descr="横線"/>
          <p:cNvSpPr>
            <a:spLocks noChangeArrowheads="1"/>
          </p:cNvSpPr>
          <p:nvPr userDrawn="1"/>
        </p:nvSpPr>
        <p:spPr bwMode="auto">
          <a:xfrm>
            <a:off x="0" y="3284538"/>
            <a:ext cx="10287000" cy="1081087"/>
          </a:xfrm>
          <a:prstGeom prst="rect">
            <a:avLst/>
          </a:prstGeom>
          <a:pattFill prst="ltHorz">
            <a:fgClr>
              <a:srgbClr val="FFECD9"/>
            </a:fgClr>
            <a:bgClr>
              <a:srgbClr val="FFFFFF"/>
            </a:bgClr>
          </a:patt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23" name="AutoShape 3"/>
          <p:cNvSpPr>
            <a:spLocks noChangeAspect="1" noChangeArrowheads="1"/>
          </p:cNvSpPr>
          <p:nvPr userDrawn="1"/>
        </p:nvSpPr>
        <p:spPr bwMode="auto">
          <a:xfrm>
            <a:off x="9274175" y="1484313"/>
            <a:ext cx="623888" cy="554037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24" name="AutoShape 4"/>
          <p:cNvSpPr>
            <a:spLocks noChangeArrowheads="1"/>
          </p:cNvSpPr>
          <p:nvPr userDrawn="1"/>
        </p:nvSpPr>
        <p:spPr bwMode="auto">
          <a:xfrm>
            <a:off x="4332288" y="1555750"/>
            <a:ext cx="4781550" cy="7302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>
                  <a:gamma/>
                  <a:tint val="0"/>
                  <a:invGamma/>
                </a:srgbClr>
              </a:gs>
              <a:gs pos="100000">
                <a:srgbClr val="FF9933"/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25" name="AutoShape 6"/>
          <p:cNvSpPr>
            <a:spLocks noChangeArrowheads="1"/>
          </p:cNvSpPr>
          <p:nvPr userDrawn="1"/>
        </p:nvSpPr>
        <p:spPr bwMode="auto">
          <a:xfrm>
            <a:off x="444500" y="1555750"/>
            <a:ext cx="3887788" cy="7302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/>
              </a:gs>
              <a:gs pos="100000">
                <a:srgbClr val="FF9933">
                  <a:gamma/>
                  <a:tint val="0"/>
                  <a:invGamma/>
                </a:srgbClr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26" name="AutoShape 7"/>
          <p:cNvSpPr>
            <a:spLocks noChangeArrowheads="1"/>
          </p:cNvSpPr>
          <p:nvPr userDrawn="1"/>
        </p:nvSpPr>
        <p:spPr bwMode="auto">
          <a:xfrm rot="5400000">
            <a:off x="-90488" y="2090738"/>
            <a:ext cx="1152525" cy="825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/>
              </a:gs>
              <a:gs pos="100000">
                <a:srgbClr val="FFFFFF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rot="10800000" vert="eaVert"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27" name="AutoShape 19"/>
          <p:cNvSpPr>
            <a:spLocks noChangeArrowheads="1"/>
          </p:cNvSpPr>
          <p:nvPr userDrawn="1"/>
        </p:nvSpPr>
        <p:spPr bwMode="auto">
          <a:xfrm>
            <a:off x="6318250" y="1774825"/>
            <a:ext cx="2795588" cy="698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>
                  <a:gamma/>
                  <a:tint val="0"/>
                  <a:invGamma/>
                </a:srgbClr>
              </a:gs>
              <a:gs pos="100000">
                <a:srgbClr val="FF9933"/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28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8493E5B-DC9F-46F0-AABE-5A4BA10EB8E8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F985E-6CFD-46B6-8938-0C766482C2BD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557AA-E396-4C4D-B221-49759AE9FFE9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BFDDF-A854-4993-8E5D-5A918ABC5160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DD5F6-642D-4C43-8399-BBE15CA26382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A0D2-5EF3-48EF-83AF-A3642A432610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CFFA2-420F-4F59-931B-A86395636022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3DB63-16D5-4835-8CF9-8556F5E56CB0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D6B3F-DEC8-4B03-BB57-93765002DA9F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42349-C9DC-4C5A-9465-7174B9FCB81F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3DB46-FB1F-4FDC-8FEE-E8B16A36C044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AutoShape 11"/>
          <p:cNvSpPr>
            <a:spLocks noChangeArrowheads="1"/>
          </p:cNvSpPr>
          <p:nvPr/>
        </p:nvSpPr>
        <p:spPr bwMode="auto">
          <a:xfrm rot="5400000">
            <a:off x="-1134269" y="1839119"/>
            <a:ext cx="3240088" cy="825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/>
              </a:gs>
              <a:gs pos="100000">
                <a:srgbClr val="FFFFFF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rot="10800000" vert="eaVert"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36" name="AutoShape 12"/>
          <p:cNvSpPr>
            <a:spLocks noChangeArrowheads="1"/>
          </p:cNvSpPr>
          <p:nvPr/>
        </p:nvSpPr>
        <p:spPr bwMode="auto">
          <a:xfrm rot="-5400000">
            <a:off x="8361362" y="2235201"/>
            <a:ext cx="2879725" cy="825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FF9933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37" name="AutoShape 13"/>
          <p:cNvSpPr>
            <a:spLocks noChangeArrowheads="1"/>
          </p:cNvSpPr>
          <p:nvPr/>
        </p:nvSpPr>
        <p:spPr bwMode="auto">
          <a:xfrm rot="-5400000">
            <a:off x="8839995" y="1516856"/>
            <a:ext cx="1439862" cy="793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FF9933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40" name="Rectangle 16" descr="横線"/>
          <p:cNvSpPr>
            <a:spLocks noChangeArrowheads="1"/>
          </p:cNvSpPr>
          <p:nvPr/>
        </p:nvSpPr>
        <p:spPr bwMode="auto">
          <a:xfrm>
            <a:off x="0" y="2924175"/>
            <a:ext cx="10287000" cy="1081088"/>
          </a:xfrm>
          <a:prstGeom prst="rect">
            <a:avLst/>
          </a:prstGeom>
          <a:pattFill prst="ltHorz">
            <a:fgClr>
              <a:srgbClr val="FFECD9"/>
            </a:fgClr>
            <a:bgClr>
              <a:srgbClr val="FFFFFF"/>
            </a:bgClr>
          </a:patt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31" name="AutoShape 7"/>
          <p:cNvSpPr>
            <a:spLocks noChangeAspect="1" noChangeArrowheads="1"/>
          </p:cNvSpPr>
          <p:nvPr/>
        </p:nvSpPr>
        <p:spPr bwMode="auto">
          <a:xfrm>
            <a:off x="9274175" y="188913"/>
            <a:ext cx="623888" cy="554037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4332288" y="260350"/>
            <a:ext cx="4781550" cy="7302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FF9933"/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6318250" y="476250"/>
            <a:ext cx="2795588" cy="698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FF9933"/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34" name="AutoShape 10"/>
          <p:cNvSpPr>
            <a:spLocks noChangeArrowheads="1"/>
          </p:cNvSpPr>
          <p:nvPr/>
        </p:nvSpPr>
        <p:spPr bwMode="auto">
          <a:xfrm>
            <a:off x="444500" y="260350"/>
            <a:ext cx="3887788" cy="7302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/>
              </a:gs>
              <a:gs pos="100000">
                <a:srgbClr val="FF9933">
                  <a:gamma/>
                  <a:tint val="0"/>
                  <a:invGamma/>
                </a:srgbClr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38" name="AutoShape 14"/>
          <p:cNvSpPr>
            <a:spLocks noChangeArrowheads="1"/>
          </p:cNvSpPr>
          <p:nvPr/>
        </p:nvSpPr>
        <p:spPr bwMode="auto">
          <a:xfrm flipH="1">
            <a:off x="2955925" y="6597650"/>
            <a:ext cx="6886575" cy="7143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/>
              </a:gs>
              <a:gs pos="100000">
                <a:srgbClr val="FF9933">
                  <a:gamma/>
                  <a:tint val="0"/>
                  <a:invGamma/>
                </a:srgbClr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39" name="AutoShape 15"/>
          <p:cNvSpPr>
            <a:spLocks noChangeArrowheads="1"/>
          </p:cNvSpPr>
          <p:nvPr/>
        </p:nvSpPr>
        <p:spPr bwMode="auto">
          <a:xfrm rot="16200000" flipV="1">
            <a:off x="8577262" y="5403851"/>
            <a:ext cx="2447925" cy="825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/>
              </a:gs>
              <a:gs pos="100000">
                <a:srgbClr val="FFFFFF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rot="10800000" vert="eaVert"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41" name="AutoShape 17"/>
          <p:cNvSpPr>
            <a:spLocks noChangeArrowheads="1"/>
          </p:cNvSpPr>
          <p:nvPr/>
        </p:nvSpPr>
        <p:spPr bwMode="auto">
          <a:xfrm rot="-5400000">
            <a:off x="-342107" y="5799932"/>
            <a:ext cx="1655763" cy="825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/>
              </a:gs>
              <a:gs pos="100000">
                <a:srgbClr val="FFFFFF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43" name="AutoShape 19"/>
          <p:cNvSpPr>
            <a:spLocks noChangeArrowheads="1"/>
          </p:cNvSpPr>
          <p:nvPr/>
        </p:nvSpPr>
        <p:spPr bwMode="auto">
          <a:xfrm>
            <a:off x="444500" y="6597650"/>
            <a:ext cx="1701800" cy="7143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9933"/>
              </a:gs>
              <a:gs pos="100000">
                <a:srgbClr val="FF9933">
                  <a:gamma/>
                  <a:tint val="0"/>
                  <a:invGamma/>
                </a:srgbClr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274638"/>
            <a:ext cx="9258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00200"/>
            <a:ext cx="9258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582400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5225"/>
            <a:ext cx="3257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582400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582400"/>
                </a:solidFill>
              </a:defRPr>
            </a:lvl1pPr>
          </a:lstStyle>
          <a:p>
            <a:pPr>
              <a:defRPr/>
            </a:pPr>
            <a:fld id="{5F697FD2-0F5D-4C7F-8F25-441A61C0B153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5824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582400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582400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582400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582400"/>
          </a:solidFill>
          <a:latin typeface="Arial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582400"/>
          </a:solidFill>
          <a:latin typeface="Arial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582400"/>
          </a:solidFill>
          <a:latin typeface="Arial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582400"/>
          </a:solidFill>
          <a:latin typeface="Arial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582400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rgbClr val="5824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582400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582400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582400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582400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582400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582400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582400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5824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1525" y="2130425"/>
            <a:ext cx="8743950" cy="941388"/>
          </a:xfrm>
        </p:spPr>
        <p:txBody>
          <a:bodyPr/>
          <a:lstStyle/>
          <a:p>
            <a:pPr eaLnBrk="1" hangingPunct="1"/>
            <a:r>
              <a:rPr lang="ja-JP" altLang="en-US" sz="4800" smtClean="0">
                <a:latin typeface="HG創英角ｺﾞｼｯｸUB" pitchFamily="49" charset="-128"/>
                <a:ea typeface="HG創英角ｺﾞｼｯｸUB" pitchFamily="49" charset="-128"/>
              </a:rPr>
              <a:t>昼夜逆転改善方法</a:t>
            </a:r>
            <a:endParaRPr lang="en-US" altLang="ja-JP" sz="4800" smtClean="0">
              <a:latin typeface="HG創英角ｺﾞｼｯｸUB" pitchFamily="49" charset="-128"/>
              <a:ea typeface="HG創英角ｺﾞｼｯｸUB" pitchFamily="49" charset="-128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500438"/>
            <a:ext cx="10287000" cy="685800"/>
          </a:xfrm>
        </p:spPr>
        <p:txBody>
          <a:bodyPr/>
          <a:lstStyle/>
          <a:p>
            <a:pPr eaLnBrk="1" hangingPunct="1"/>
            <a:r>
              <a:rPr lang="ja-JP" altLang="en-US" b="1" smtClean="0">
                <a:latin typeface="HG丸ｺﾞｼｯｸM-PRO" pitchFamily="50" charset="-128"/>
                <a:ea typeface="HG丸ｺﾞｼｯｸM-PRO" pitchFamily="50" charset="-128"/>
              </a:rPr>
              <a:t>睡眠のメカニズムに沿った介護的アプローチ</a:t>
            </a:r>
            <a:endParaRPr lang="en-US" altLang="ja-JP" b="1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076" name="テキスト ボックス 6"/>
          <p:cNvSpPr txBox="1">
            <a:spLocks noChangeArrowheads="1"/>
          </p:cNvSpPr>
          <p:nvPr/>
        </p:nvSpPr>
        <p:spPr bwMode="auto">
          <a:xfrm>
            <a:off x="7956550" y="5857875"/>
            <a:ext cx="1527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>
                <a:solidFill>
                  <a:srgbClr val="582400"/>
                </a:solidFill>
                <a:latin typeface="HGP行書体" pitchFamily="66" charset="-128"/>
                <a:ea typeface="HGP行書体" pitchFamily="66" charset="-128"/>
              </a:rPr>
              <a:t>Ｈ</a:t>
            </a:r>
            <a:r>
              <a:rPr lang="en-US" altLang="ja-JP">
                <a:solidFill>
                  <a:srgbClr val="582400"/>
                </a:solidFill>
                <a:latin typeface="HGP行書体" pitchFamily="66" charset="-128"/>
                <a:ea typeface="HGP行書体" pitchFamily="66" charset="-128"/>
              </a:rPr>
              <a:t>20.10.26</a:t>
            </a:r>
            <a:endParaRPr lang="ja-JP" altLang="en-US">
              <a:solidFill>
                <a:srgbClr val="582400"/>
              </a:solidFill>
              <a:latin typeface="HGP行書体" pitchFamily="66" charset="-128"/>
              <a:ea typeface="HGP行書体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夜間睡眠と昼寝の違い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1285875" y="2214563"/>
            <a:ext cx="7796213" cy="3571875"/>
          </a:xfrm>
          <a:prstGeom prst="roundRect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1">
              <a:buFont typeface="Arial" pitchFamily="34" charset="0"/>
              <a:buChar char="•"/>
              <a:defRPr/>
            </a:pPr>
            <a:endParaRPr lang="en-US" altLang="ja-JP" sz="3600" dirty="0"/>
          </a:p>
          <a:p>
            <a:pPr lvl="1">
              <a:buFont typeface="Arial" pitchFamily="34" charset="0"/>
              <a:buChar char="•"/>
              <a:defRPr/>
            </a:pPr>
            <a:r>
              <a:rPr lang="ja-JP" altLang="en-US" sz="3600" dirty="0"/>
              <a:t>休息効果が高い</a:t>
            </a:r>
            <a:endParaRPr lang="en-US" altLang="ja-JP" sz="3600" dirty="0"/>
          </a:p>
          <a:p>
            <a:pPr lvl="1">
              <a:defRPr/>
            </a:pPr>
            <a:endParaRPr lang="en-US" altLang="ja-JP" sz="3600" dirty="0"/>
          </a:p>
          <a:p>
            <a:pPr lvl="1">
              <a:buFont typeface="Arial" pitchFamily="34" charset="0"/>
              <a:buChar char="•"/>
              <a:defRPr/>
            </a:pPr>
            <a:r>
              <a:rPr lang="ja-JP" altLang="en-US" sz="3600" dirty="0"/>
              <a:t>夜の睡眠に影響しない</a:t>
            </a:r>
            <a:endParaRPr lang="en-US" altLang="ja-JP" sz="3600" dirty="0"/>
          </a:p>
          <a:p>
            <a:pPr lvl="1">
              <a:defRPr/>
            </a:pPr>
            <a:r>
              <a:rPr lang="ja-JP" altLang="en-US" sz="3600" dirty="0"/>
              <a:t>　　　　　　　　（正午～</a:t>
            </a:r>
            <a:r>
              <a:rPr lang="en-US" altLang="ja-JP" sz="3600" dirty="0"/>
              <a:t>15</a:t>
            </a:r>
            <a:r>
              <a:rPr lang="ja-JP" altLang="en-US" sz="3600" dirty="0"/>
              <a:t>時）</a:t>
            </a:r>
          </a:p>
        </p:txBody>
      </p:sp>
      <p:sp>
        <p:nvSpPr>
          <p:cNvPr id="19" name="フローチャート : せん孔テープ 18"/>
          <p:cNvSpPr/>
          <p:nvPr/>
        </p:nvSpPr>
        <p:spPr>
          <a:xfrm>
            <a:off x="2089150" y="1428750"/>
            <a:ext cx="5786438" cy="1214438"/>
          </a:xfrm>
          <a:prstGeom prst="flowChartPunchedTap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4000" b="1" dirty="0">
                <a:solidFill>
                  <a:schemeClr val="tx1"/>
                </a:solidFill>
              </a:rPr>
              <a:t>昼寝のメリット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施設でできるアプローチ②</a:t>
            </a:r>
          </a:p>
        </p:txBody>
      </p:sp>
      <p:sp>
        <p:nvSpPr>
          <p:cNvPr id="13315" name="テキスト ボックス 6"/>
          <p:cNvSpPr txBox="1">
            <a:spLocks noChangeArrowheads="1"/>
          </p:cNvSpPr>
          <p:nvPr/>
        </p:nvSpPr>
        <p:spPr bwMode="auto">
          <a:xfrm>
            <a:off x="2251075" y="3214688"/>
            <a:ext cx="56245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4000"/>
              <a:t>昼寝の時間を設ける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生体リズムと光の関係性</a:t>
            </a:r>
          </a:p>
        </p:txBody>
      </p:sp>
      <p:sp>
        <p:nvSpPr>
          <p:cNvPr id="14339" name="テキスト ボックス 4"/>
          <p:cNvSpPr txBox="1">
            <a:spLocks noChangeArrowheads="1"/>
          </p:cNvSpPr>
          <p:nvPr/>
        </p:nvSpPr>
        <p:spPr bwMode="auto">
          <a:xfrm>
            <a:off x="803275" y="1500188"/>
            <a:ext cx="7123113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3600"/>
              <a:t>生体リズムとは？</a:t>
            </a:r>
            <a:endParaRPr lang="en-US" altLang="ja-JP" sz="3600"/>
          </a:p>
          <a:p>
            <a:endParaRPr lang="en-US" altLang="ja-JP"/>
          </a:p>
          <a:p>
            <a:endParaRPr lang="en-US" altLang="ja-JP" sz="1000"/>
          </a:p>
          <a:p>
            <a:r>
              <a:rPr lang="ja-JP" altLang="en-US" sz="2800"/>
              <a:t>・睡眠と活動</a:t>
            </a:r>
            <a:endParaRPr lang="en-US" altLang="ja-JP" sz="2800"/>
          </a:p>
          <a:p>
            <a:endParaRPr lang="en-US" altLang="ja-JP" sz="2800"/>
          </a:p>
          <a:p>
            <a:r>
              <a:rPr lang="ja-JP" altLang="en-US" sz="2800"/>
              <a:t>・体温や血圧等自律神経系</a:t>
            </a:r>
            <a:endParaRPr lang="en-US" altLang="ja-JP" sz="2800"/>
          </a:p>
          <a:p>
            <a:endParaRPr lang="en-US" altLang="ja-JP" sz="2800"/>
          </a:p>
          <a:p>
            <a:r>
              <a:rPr lang="ja-JP" altLang="en-US" sz="2800"/>
              <a:t>・身体の生理機能、ホルモン分泌、物質代謝等</a:t>
            </a:r>
            <a:endParaRPr lang="en-US" altLang="ja-JP" sz="2800"/>
          </a:p>
          <a:p>
            <a:endParaRPr lang="en-US" altLang="ja-JP" sz="2800"/>
          </a:p>
          <a:p>
            <a:r>
              <a:rPr lang="ja-JP" altLang="en-US" sz="2800"/>
              <a:t>　　　　　　　　　　　のリズムを刻んでいる</a:t>
            </a:r>
          </a:p>
        </p:txBody>
      </p:sp>
      <p:sp>
        <p:nvSpPr>
          <p:cNvPr id="4" name="円/楕円 3"/>
          <p:cNvSpPr/>
          <p:nvPr/>
        </p:nvSpPr>
        <p:spPr>
          <a:xfrm>
            <a:off x="965200" y="5715000"/>
            <a:ext cx="7875588" cy="914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体内時計でリズムを調整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生体リズムと光の関係性</a:t>
            </a:r>
          </a:p>
        </p:txBody>
      </p:sp>
      <p:sp>
        <p:nvSpPr>
          <p:cNvPr id="15363" name="テキスト ボックス 4"/>
          <p:cNvSpPr txBox="1">
            <a:spLocks noChangeArrowheads="1"/>
          </p:cNvSpPr>
          <p:nvPr/>
        </p:nvSpPr>
        <p:spPr bwMode="auto">
          <a:xfrm>
            <a:off x="803275" y="1500188"/>
            <a:ext cx="4391025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3600"/>
              <a:t>体内時計とは？</a:t>
            </a:r>
            <a:endParaRPr lang="en-US" altLang="ja-JP" sz="3600"/>
          </a:p>
          <a:p>
            <a:endParaRPr lang="en-US" altLang="ja-JP"/>
          </a:p>
          <a:p>
            <a:endParaRPr lang="en-US" altLang="ja-JP" sz="1000"/>
          </a:p>
          <a:p>
            <a:r>
              <a:rPr lang="ja-JP" altLang="en-US" sz="2800"/>
              <a:t>・</a:t>
            </a:r>
            <a:r>
              <a:rPr lang="en-US" altLang="ja-JP" sz="2800"/>
              <a:t>1</a:t>
            </a:r>
            <a:r>
              <a:rPr lang="ja-JP" altLang="en-US" sz="2800"/>
              <a:t>日を</a:t>
            </a:r>
            <a:r>
              <a:rPr lang="en-US" altLang="ja-JP" sz="2800"/>
              <a:t>25</a:t>
            </a:r>
            <a:r>
              <a:rPr lang="ja-JP" altLang="en-US" sz="2800"/>
              <a:t>時間で刻んでいる</a:t>
            </a:r>
            <a:endParaRPr lang="en-US" altLang="ja-JP" sz="2800"/>
          </a:p>
          <a:p>
            <a:endParaRPr lang="en-US" altLang="ja-JP" sz="1000"/>
          </a:p>
          <a:p>
            <a:r>
              <a:rPr lang="ja-JP" altLang="en-US" sz="2800"/>
              <a:t>・強い光でリセット可能</a:t>
            </a:r>
            <a:endParaRPr lang="en-US" altLang="ja-JP" sz="2800"/>
          </a:p>
          <a:p>
            <a:endParaRPr lang="en-US" altLang="ja-JP" sz="1000"/>
          </a:p>
          <a:p>
            <a:r>
              <a:rPr lang="ja-JP" altLang="en-US" sz="2800"/>
              <a:t>・目から光を取り込む</a:t>
            </a:r>
            <a:endParaRPr lang="en-US" altLang="ja-JP" sz="2800"/>
          </a:p>
          <a:p>
            <a:endParaRPr lang="en-US" altLang="ja-JP" sz="2800"/>
          </a:p>
        </p:txBody>
      </p:sp>
      <p:sp>
        <p:nvSpPr>
          <p:cNvPr id="6" name="角丸四角形 5"/>
          <p:cNvSpPr/>
          <p:nvPr/>
        </p:nvSpPr>
        <p:spPr>
          <a:xfrm>
            <a:off x="1125538" y="4357688"/>
            <a:ext cx="7392987" cy="18573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dirty="0"/>
              <a:t>睡眠作用のホルモン　メラトニン</a:t>
            </a:r>
            <a:endParaRPr lang="en-US" altLang="ja-JP" sz="2800" dirty="0"/>
          </a:p>
          <a:p>
            <a:pPr algn="ctr">
              <a:defRPr/>
            </a:pPr>
            <a:endParaRPr lang="en-US" altLang="ja-JP" sz="2800" dirty="0"/>
          </a:p>
          <a:p>
            <a:pPr algn="ctr">
              <a:defRPr/>
            </a:pPr>
            <a:r>
              <a:rPr lang="ja-JP" altLang="en-US" sz="2800" dirty="0"/>
              <a:t>覚醒作用のホルモン　セロトニン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角丸四角形 12"/>
          <p:cNvSpPr/>
          <p:nvPr/>
        </p:nvSpPr>
        <p:spPr>
          <a:xfrm>
            <a:off x="642938" y="4857750"/>
            <a:ext cx="8759825" cy="15001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08000" rIns="36000" anchor="ctr"/>
          <a:lstStyle/>
          <a:p>
            <a:pPr algn="ctr">
              <a:defRPr/>
            </a:pPr>
            <a:r>
              <a:rPr lang="ja-JP" altLang="en-US" sz="3200" dirty="0"/>
              <a:t>メラトニン</a:t>
            </a:r>
            <a:endParaRPr lang="en-US" altLang="ja-JP" sz="3200" dirty="0"/>
          </a:p>
        </p:txBody>
      </p:sp>
      <p:sp>
        <p:nvSpPr>
          <p:cNvPr id="1638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生体リズムと光の関係性</a:t>
            </a:r>
          </a:p>
        </p:txBody>
      </p:sp>
      <p:sp>
        <p:nvSpPr>
          <p:cNvPr id="16388" name="テキスト ボックス 4"/>
          <p:cNvSpPr txBox="1">
            <a:spLocks noChangeArrowheads="1"/>
          </p:cNvSpPr>
          <p:nvPr/>
        </p:nvSpPr>
        <p:spPr bwMode="auto">
          <a:xfrm>
            <a:off x="803275" y="1500188"/>
            <a:ext cx="4762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3600"/>
              <a:t>体内時計と光の関係</a:t>
            </a:r>
            <a:endParaRPr lang="en-US" altLang="ja-JP" sz="2800"/>
          </a:p>
        </p:txBody>
      </p:sp>
      <p:sp>
        <p:nvSpPr>
          <p:cNvPr id="4" name="角丸四角形 3"/>
          <p:cNvSpPr/>
          <p:nvPr/>
        </p:nvSpPr>
        <p:spPr>
          <a:xfrm>
            <a:off x="642938" y="3357563"/>
            <a:ext cx="8759825" cy="14287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000" rIns="36000" anchor="ctr"/>
          <a:lstStyle/>
          <a:p>
            <a:pPr algn="ctr">
              <a:defRPr/>
            </a:pPr>
            <a:r>
              <a:rPr lang="ja-JP" altLang="en-US" sz="3200" dirty="0"/>
              <a:t>セロトニン</a:t>
            </a:r>
            <a:endParaRPr lang="en-US" altLang="ja-JP" sz="3200" dirty="0"/>
          </a:p>
        </p:txBody>
      </p:sp>
      <p:sp>
        <p:nvSpPr>
          <p:cNvPr id="6" name="角丸四角形 5"/>
          <p:cNvSpPr/>
          <p:nvPr/>
        </p:nvSpPr>
        <p:spPr>
          <a:xfrm>
            <a:off x="965200" y="2143125"/>
            <a:ext cx="2089150" cy="1357313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dirty="0"/>
              <a:t>明るい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7072313" y="2143125"/>
            <a:ext cx="2089150" cy="1357313"/>
          </a:xfrm>
          <a:prstGeom prst="roundRect">
            <a:avLst/>
          </a:prstGeom>
          <a:solidFill>
            <a:srgbClr val="000099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</a:rPr>
              <a:t>暗い</a:t>
            </a:r>
          </a:p>
        </p:txBody>
      </p:sp>
      <p:sp>
        <p:nvSpPr>
          <p:cNvPr id="8" name="円/楕円 7"/>
          <p:cNvSpPr/>
          <p:nvPr/>
        </p:nvSpPr>
        <p:spPr>
          <a:xfrm>
            <a:off x="1204913" y="3643313"/>
            <a:ext cx="1608137" cy="914400"/>
          </a:xfrm>
          <a:prstGeom prst="ellipse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分泌</a:t>
            </a:r>
          </a:p>
        </p:txBody>
      </p:sp>
      <p:sp>
        <p:nvSpPr>
          <p:cNvPr id="9" name="円/楕円 8"/>
          <p:cNvSpPr/>
          <p:nvPr/>
        </p:nvSpPr>
        <p:spPr>
          <a:xfrm>
            <a:off x="7313613" y="5143500"/>
            <a:ext cx="1606550" cy="914400"/>
          </a:xfrm>
          <a:prstGeom prst="ellipse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分泌</a:t>
            </a:r>
          </a:p>
        </p:txBody>
      </p:sp>
      <p:sp>
        <p:nvSpPr>
          <p:cNvPr id="10" name="円/楕円 9"/>
          <p:cNvSpPr/>
          <p:nvPr/>
        </p:nvSpPr>
        <p:spPr>
          <a:xfrm>
            <a:off x="7313613" y="3643313"/>
            <a:ext cx="1606550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抑制・生成</a:t>
            </a:r>
          </a:p>
        </p:txBody>
      </p:sp>
      <p:sp>
        <p:nvSpPr>
          <p:cNvPr id="11" name="円/楕円 10"/>
          <p:cNvSpPr/>
          <p:nvPr/>
        </p:nvSpPr>
        <p:spPr>
          <a:xfrm>
            <a:off x="1204913" y="5143500"/>
            <a:ext cx="1608137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抑制・　生成</a:t>
            </a:r>
          </a:p>
        </p:txBody>
      </p:sp>
      <p:sp>
        <p:nvSpPr>
          <p:cNvPr id="14" name="左右矢印 13"/>
          <p:cNvSpPr/>
          <p:nvPr/>
        </p:nvSpPr>
        <p:spPr>
          <a:xfrm>
            <a:off x="3054350" y="2143125"/>
            <a:ext cx="4017963" cy="1071563"/>
          </a:xfrm>
          <a:prstGeom prst="leftRightArrow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50000">
                <a:srgbClr val="FFCCFF">
                  <a:shade val="67500"/>
                  <a:satMod val="115000"/>
                </a:srgbClr>
              </a:gs>
              <a:gs pos="100000">
                <a:srgbClr val="FFCCFF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altLang="ja-JP" sz="2000">
                <a:solidFill>
                  <a:srgbClr val="000000"/>
                </a:solidFill>
              </a:rPr>
              <a:t>2500</a:t>
            </a:r>
            <a:r>
              <a:rPr lang="ja-JP" altLang="en-US" sz="2000">
                <a:solidFill>
                  <a:srgbClr val="000000"/>
                </a:solidFill>
              </a:rPr>
              <a:t>ｌｘ　　</a:t>
            </a:r>
            <a:r>
              <a:rPr lang="ja-JP" altLang="en-US" sz="2400">
                <a:solidFill>
                  <a:srgbClr val="000000"/>
                </a:solidFill>
              </a:rPr>
              <a:t>照度</a:t>
            </a:r>
            <a:r>
              <a:rPr lang="ja-JP" altLang="en-US" sz="2000">
                <a:solidFill>
                  <a:srgbClr val="000000"/>
                </a:solidFill>
              </a:rPr>
              <a:t>　　　</a:t>
            </a:r>
            <a:r>
              <a:rPr lang="en-US" altLang="ja-JP" sz="2000">
                <a:solidFill>
                  <a:srgbClr val="000000"/>
                </a:solidFill>
              </a:rPr>
              <a:t>500</a:t>
            </a:r>
            <a:r>
              <a:rPr lang="ja-JP" altLang="en-US" sz="2000">
                <a:solidFill>
                  <a:srgbClr val="000000"/>
                </a:solidFill>
              </a:rPr>
              <a:t>ｌｘ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生体リズムと光の関係性</a:t>
            </a:r>
          </a:p>
        </p:txBody>
      </p:sp>
      <p:graphicFrame>
        <p:nvGraphicFramePr>
          <p:cNvPr id="17441" name="Group 33"/>
          <p:cNvGraphicFramePr>
            <a:graphicFrameLocks noGrp="1"/>
          </p:cNvGraphicFramePr>
          <p:nvPr/>
        </p:nvGraphicFramePr>
        <p:xfrm>
          <a:off x="2490788" y="2071688"/>
          <a:ext cx="4741862" cy="4103691"/>
        </p:xfrm>
        <a:graphic>
          <a:graphicData uri="http://schemas.openxmlformats.org/drawingml/2006/table">
            <a:tbl>
              <a:tblPr/>
              <a:tblGrid>
                <a:gridCol w="1928812"/>
                <a:gridCol w="28130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照度（ルクス）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状況、場所</a:t>
                      </a:r>
                      <a:endParaRPr kumimoji="1" lang="en-US" altLang="ja-JP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100.000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晴天時　日光　昼</a:t>
                      </a:r>
                      <a:endParaRPr kumimoji="1" lang="en-US" altLang="ja-JP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65.000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　　　　　　　　　</a:t>
                      </a:r>
                      <a:r>
                        <a:rPr kumimoji="1" lang="en-US" altLang="ja-JP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10</a:t>
                      </a: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時</a:t>
                      </a:r>
                      <a:endParaRPr kumimoji="1" lang="en-US" altLang="ja-JP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35.000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　　　　　　　　　</a:t>
                      </a:r>
                      <a:r>
                        <a:rPr kumimoji="1" lang="en-US" altLang="ja-JP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</a:t>
                      </a: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32.000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曇り時　日光　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25.000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　　　　　　　　　</a:t>
                      </a:r>
                      <a:r>
                        <a:rPr kumimoji="1" lang="en-US" altLang="ja-JP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10</a:t>
                      </a: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500</a:t>
                      </a: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～</a:t>
                      </a: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700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百貨店売り場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400</a:t>
                      </a: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～</a:t>
                      </a: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500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蛍光灯照明　事務所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440" name="テキスト ボックス 6"/>
          <p:cNvSpPr txBox="1">
            <a:spLocks noChangeArrowheads="1"/>
          </p:cNvSpPr>
          <p:nvPr/>
        </p:nvSpPr>
        <p:spPr bwMode="auto">
          <a:xfrm>
            <a:off x="2894013" y="1428750"/>
            <a:ext cx="393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2800"/>
              <a:t>照度の目安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生体リズムと光の関係性</a:t>
            </a:r>
          </a:p>
        </p:txBody>
      </p:sp>
      <p:sp>
        <p:nvSpPr>
          <p:cNvPr id="18435" name="テキスト ボックス 6"/>
          <p:cNvSpPr txBox="1">
            <a:spLocks noChangeArrowheads="1"/>
          </p:cNvSpPr>
          <p:nvPr/>
        </p:nvSpPr>
        <p:spPr bwMode="auto">
          <a:xfrm>
            <a:off x="2813050" y="2071688"/>
            <a:ext cx="39385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3600"/>
              <a:t>高照度光療法</a:t>
            </a:r>
          </a:p>
        </p:txBody>
      </p:sp>
      <p:sp>
        <p:nvSpPr>
          <p:cNvPr id="18436" name="テキスト ボックス 4"/>
          <p:cNvSpPr txBox="1">
            <a:spLocks noChangeArrowheads="1"/>
          </p:cNvSpPr>
          <p:nvPr/>
        </p:nvSpPr>
        <p:spPr bwMode="auto">
          <a:xfrm>
            <a:off x="561975" y="3000375"/>
            <a:ext cx="9326563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u"/>
            </a:pPr>
            <a:r>
              <a:rPr lang="ja-JP" altLang="en-US" sz="2400" b="1"/>
              <a:t>生体リズムに関連のある症例の治療法として確立されている</a:t>
            </a:r>
            <a:endParaRPr lang="en-US" altLang="ja-JP" sz="2400" b="1"/>
          </a:p>
          <a:p>
            <a:pPr>
              <a:buFont typeface="Wingdings" pitchFamily="2" charset="2"/>
              <a:buChar char="u"/>
            </a:pPr>
            <a:endParaRPr lang="en-US" altLang="ja-JP" sz="2400" b="1"/>
          </a:p>
          <a:p>
            <a:pPr>
              <a:buFont typeface="Wingdings" pitchFamily="2" charset="2"/>
              <a:buChar char="u"/>
            </a:pPr>
            <a:r>
              <a:rPr lang="ja-JP" altLang="en-US" sz="2400" b="1"/>
              <a:t>高照度照明機を用い、体内時計のリセットを行う。</a:t>
            </a:r>
            <a:endParaRPr lang="en-US" altLang="ja-JP" sz="2400" b="1"/>
          </a:p>
          <a:p>
            <a:pPr>
              <a:buFont typeface="Wingdings" pitchFamily="2" charset="2"/>
              <a:buChar char="u"/>
            </a:pPr>
            <a:endParaRPr lang="en-US" altLang="ja-JP" sz="2400" b="1"/>
          </a:p>
          <a:p>
            <a:pPr>
              <a:buFont typeface="Wingdings" pitchFamily="2" charset="2"/>
              <a:buChar char="u"/>
            </a:pPr>
            <a:r>
              <a:rPr lang="ja-JP" altLang="en-US" sz="2400" b="1"/>
              <a:t>約</a:t>
            </a:r>
            <a:r>
              <a:rPr lang="en-US" altLang="ja-JP" sz="2400" b="1"/>
              <a:t>3000</a:t>
            </a:r>
            <a:r>
              <a:rPr lang="ja-JP" altLang="en-US" sz="2400" b="1"/>
              <a:t>ｌｘ～</a:t>
            </a:r>
            <a:r>
              <a:rPr lang="en-US" altLang="ja-JP" sz="2400" b="1"/>
              <a:t>10000</a:t>
            </a:r>
            <a:r>
              <a:rPr lang="ja-JP" altLang="en-US" sz="2400" b="1"/>
              <a:t>ｌｘで約</a:t>
            </a:r>
            <a:r>
              <a:rPr lang="en-US" altLang="ja-JP" sz="2400" b="1"/>
              <a:t>2</a:t>
            </a:r>
            <a:r>
              <a:rPr lang="ja-JP" altLang="en-US" sz="2400" b="1"/>
              <a:t>時間</a:t>
            </a:r>
          </a:p>
          <a:p>
            <a:pPr>
              <a:buFont typeface="Wingdings" pitchFamily="2" charset="2"/>
              <a:buChar char="u"/>
            </a:pPr>
            <a:endParaRPr lang="en-US" altLang="ja-JP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01638" y="571500"/>
            <a:ext cx="9258300" cy="654050"/>
          </a:xfrm>
        </p:spPr>
        <p:txBody>
          <a:bodyPr/>
          <a:lstStyle/>
          <a:p>
            <a:pPr eaLnBrk="1" hangingPunct="1"/>
            <a:r>
              <a:rPr lang="ja-JP" altLang="en-US" sz="3200" smtClean="0"/>
              <a:t>某特別養護老人ホームでの検証事例</a:t>
            </a:r>
            <a:endParaRPr lang="en-US" altLang="ja-JP" sz="3200" smtClean="0"/>
          </a:p>
        </p:txBody>
      </p:sp>
      <p:pic>
        <p:nvPicPr>
          <p:cNvPr id="19459" name="図 5" descr="IMG_0001.jpg"/>
          <p:cNvPicPr>
            <a:picLocks noGrp="1" noChangeAspect="1"/>
          </p:cNvPicPr>
          <p:nvPr isPhoto="1"/>
        </p:nvPicPr>
        <p:blipFill>
          <a:blip r:embed="rId3"/>
          <a:srcRect/>
          <a:stretch>
            <a:fillRect/>
          </a:stretch>
        </p:blipFill>
        <p:spPr bwMode="auto">
          <a:xfrm>
            <a:off x="1044575" y="1428750"/>
            <a:ext cx="7956550" cy="4929188"/>
          </a:xfrm>
          <a:prstGeom prst="rect">
            <a:avLst/>
          </a:prstGeom>
          <a:noFill/>
          <a:ln w="25400">
            <a:solidFill>
              <a:srgbClr val="582400"/>
            </a:solidFill>
            <a:miter lim="800000"/>
            <a:headEnd/>
            <a:tailEnd/>
          </a:ln>
        </p:spPr>
      </p:pic>
      <p:sp>
        <p:nvSpPr>
          <p:cNvPr id="19460" name="コンテンツ プレースホルダ 8"/>
          <p:cNvSpPr>
            <a:spLocks noGrp="1"/>
          </p:cNvSpPr>
          <p:nvPr>
            <p:ph idx="1"/>
          </p:nvPr>
        </p:nvSpPr>
        <p:spPr>
          <a:xfrm>
            <a:off x="1044575" y="5715000"/>
            <a:ext cx="7956550" cy="5000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ja-JP" altLang="en-US" sz="2800" smtClean="0">
                <a:solidFill>
                  <a:srgbClr val="C00000"/>
                </a:solidFill>
              </a:rPr>
              <a:t>事例　</a:t>
            </a:r>
            <a:r>
              <a:rPr lang="en-US" altLang="ja-JP" sz="2800" smtClean="0">
                <a:solidFill>
                  <a:srgbClr val="C00000"/>
                </a:solidFill>
              </a:rPr>
              <a:t>89</a:t>
            </a:r>
            <a:r>
              <a:rPr lang="ja-JP" altLang="en-US" sz="2800" smtClean="0">
                <a:solidFill>
                  <a:srgbClr val="C00000"/>
                </a:solidFill>
              </a:rPr>
              <a:t>歳　女性　多発脳梗塞性認知症</a:t>
            </a:r>
          </a:p>
        </p:txBody>
      </p:sp>
      <p:sp>
        <p:nvSpPr>
          <p:cNvPr id="5" name="円/楕円 4"/>
          <p:cNvSpPr/>
          <p:nvPr/>
        </p:nvSpPr>
        <p:spPr>
          <a:xfrm>
            <a:off x="2652713" y="3786188"/>
            <a:ext cx="642937" cy="20716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6108700" y="3357563"/>
            <a:ext cx="642938" cy="25003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テキスト ボックス 7"/>
          <p:cNvSpPr txBox="1">
            <a:spLocks noChangeArrowheads="1"/>
          </p:cNvSpPr>
          <p:nvPr/>
        </p:nvSpPr>
        <p:spPr bwMode="auto">
          <a:xfrm>
            <a:off x="3295650" y="3357563"/>
            <a:ext cx="2317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400">
                <a:solidFill>
                  <a:srgbClr val="FF0000"/>
                </a:solidFill>
              </a:rPr>
              <a:t>光療法実施期間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03275" y="1500188"/>
            <a:ext cx="8743950" cy="736600"/>
          </a:xfrm>
        </p:spPr>
        <p:txBody>
          <a:bodyPr/>
          <a:lstStyle/>
          <a:p>
            <a:pPr algn="ctr" eaLnBrk="1" hangingPunct="1">
              <a:defRPr/>
            </a:pPr>
            <a:r>
              <a:rPr lang="ja-JP" altLang="en-US" dirty="0" smtClean="0"/>
              <a:t>睡眠の環境</a:t>
            </a:r>
            <a:endParaRPr lang="ja-JP" altLang="en-US" dirty="0"/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642938" y="2928938"/>
            <a:ext cx="874395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80000"/>
              <a:defRPr/>
            </a:pPr>
            <a:endParaRPr lang="en-US" altLang="ja-JP" sz="2800" b="1" kern="0" cap="all" dirty="0">
              <a:solidFill>
                <a:srgbClr val="582400"/>
              </a:solidFill>
              <a:latin typeface="+mj-lt"/>
              <a:ea typeface="+mj-ea"/>
              <a:cs typeface="+mj-cs"/>
            </a:endParaRPr>
          </a:p>
          <a:p>
            <a:pPr>
              <a:buSzPct val="80000"/>
              <a:buFont typeface="Wingdings" pitchFamily="2" charset="2"/>
              <a:buChar char="u"/>
              <a:defRPr/>
            </a:pPr>
            <a:r>
              <a:rPr lang="ja-JP" altLang="en-US" sz="2800" b="1" kern="0" cap="all" dirty="0">
                <a:solidFill>
                  <a:srgbClr val="582400"/>
                </a:solidFill>
                <a:latin typeface="+mj-lt"/>
                <a:ea typeface="+mj-ea"/>
                <a:cs typeface="+mj-cs"/>
              </a:rPr>
              <a:t>睡眠の阻害要因</a:t>
            </a:r>
            <a:endParaRPr lang="en-US" altLang="ja-JP" sz="2800" b="1" kern="0" cap="all" dirty="0">
              <a:solidFill>
                <a:srgbClr val="582400"/>
              </a:solidFill>
              <a:latin typeface="+mj-lt"/>
              <a:ea typeface="+mj-ea"/>
              <a:cs typeface="+mj-cs"/>
            </a:endParaRPr>
          </a:p>
          <a:p>
            <a:pPr>
              <a:buSzPct val="80000"/>
              <a:buFont typeface="Wingdings" pitchFamily="2" charset="2"/>
              <a:buChar char="u"/>
              <a:defRPr/>
            </a:pPr>
            <a:endParaRPr lang="en-US" altLang="ja-JP" sz="2800" b="1" kern="0" cap="all" dirty="0">
              <a:solidFill>
                <a:srgbClr val="582400"/>
              </a:solidFill>
              <a:latin typeface="+mj-lt"/>
              <a:ea typeface="+mj-ea"/>
              <a:cs typeface="+mj-cs"/>
            </a:endParaRPr>
          </a:p>
          <a:p>
            <a:pPr>
              <a:buSzPct val="80000"/>
              <a:buFont typeface="Wingdings" pitchFamily="2" charset="2"/>
              <a:buChar char="u"/>
              <a:defRPr/>
            </a:pPr>
            <a:r>
              <a:rPr lang="ja-JP" altLang="en-US" sz="2800" b="1" kern="0" cap="all" dirty="0">
                <a:solidFill>
                  <a:srgbClr val="582400"/>
                </a:solidFill>
                <a:latin typeface="+mj-lt"/>
                <a:ea typeface="+mj-ea"/>
                <a:cs typeface="+mj-cs"/>
              </a:rPr>
              <a:t>適切な環境</a:t>
            </a:r>
            <a:endParaRPr lang="en-US" altLang="ja-JP" sz="2800" b="1" kern="0" cap="all" dirty="0">
              <a:solidFill>
                <a:srgbClr val="5824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角丸四角形 12"/>
          <p:cNvSpPr/>
          <p:nvPr/>
        </p:nvSpPr>
        <p:spPr>
          <a:xfrm>
            <a:off x="1204913" y="5072063"/>
            <a:ext cx="2332037" cy="928687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000" rIns="36000"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就寝前の運動</a:t>
            </a:r>
            <a:endParaRPr lang="en-US" altLang="ja-JP" sz="2000" b="1" dirty="0">
              <a:solidFill>
                <a:schemeClr val="tx1"/>
              </a:solidFill>
            </a:endParaRPr>
          </a:p>
        </p:txBody>
      </p:sp>
      <p:sp>
        <p:nvSpPr>
          <p:cNvPr id="2150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睡眠の阻害要因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884238" y="2143125"/>
            <a:ext cx="2490787" cy="1214438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000" rIns="36000"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排泄カート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足音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日中の騒がしさ</a:t>
            </a:r>
            <a:endParaRPr lang="en-US" altLang="ja-JP" sz="2000" b="1" dirty="0">
              <a:solidFill>
                <a:schemeClr val="tx1"/>
              </a:solidFill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6991350" y="5072063"/>
            <a:ext cx="2090738" cy="1214437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b="1" dirty="0"/>
              <a:t>就寝前の</a:t>
            </a:r>
            <a:endParaRPr lang="en-US" altLang="ja-JP" sz="2000" b="1" dirty="0"/>
          </a:p>
          <a:p>
            <a:pPr>
              <a:defRPr/>
            </a:pPr>
            <a:r>
              <a:rPr lang="ja-JP" altLang="en-US" sz="2000" b="1" dirty="0"/>
              <a:t>高カロリー食</a:t>
            </a:r>
            <a:endParaRPr lang="en-US" altLang="ja-JP" sz="2000" b="1" dirty="0"/>
          </a:p>
          <a:p>
            <a:pPr>
              <a:defRPr/>
            </a:pPr>
            <a:r>
              <a:rPr lang="ja-JP" altLang="en-US" sz="2000" b="1" dirty="0"/>
              <a:t>カフェイン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6991350" y="2143125"/>
            <a:ext cx="2090738" cy="1143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就寝前、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夜間の強い光</a:t>
            </a:r>
          </a:p>
        </p:txBody>
      </p:sp>
      <p:sp>
        <p:nvSpPr>
          <p:cNvPr id="8" name="円/楕円 7"/>
          <p:cNvSpPr/>
          <p:nvPr/>
        </p:nvSpPr>
        <p:spPr>
          <a:xfrm>
            <a:off x="1366838" y="1285875"/>
            <a:ext cx="1606550" cy="914400"/>
          </a:xfrm>
          <a:prstGeom prst="ellipse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音</a:t>
            </a:r>
          </a:p>
        </p:txBody>
      </p:sp>
      <p:sp>
        <p:nvSpPr>
          <p:cNvPr id="9" name="円/楕円 8"/>
          <p:cNvSpPr/>
          <p:nvPr/>
        </p:nvSpPr>
        <p:spPr>
          <a:xfrm>
            <a:off x="6911975" y="1357313"/>
            <a:ext cx="1606550" cy="914400"/>
          </a:xfrm>
          <a:prstGeom prst="ellipse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光</a:t>
            </a:r>
          </a:p>
        </p:txBody>
      </p:sp>
      <p:sp>
        <p:nvSpPr>
          <p:cNvPr id="10" name="円/楕円 9"/>
          <p:cNvSpPr/>
          <p:nvPr/>
        </p:nvSpPr>
        <p:spPr>
          <a:xfrm>
            <a:off x="7232650" y="4214813"/>
            <a:ext cx="1608138" cy="914400"/>
          </a:xfrm>
          <a:prstGeom prst="ellipse">
            <a:avLst/>
          </a:prstGeom>
          <a:solidFill>
            <a:srgbClr val="FF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食事</a:t>
            </a:r>
          </a:p>
        </p:txBody>
      </p:sp>
      <p:sp>
        <p:nvSpPr>
          <p:cNvPr id="11" name="円/楕円 10"/>
          <p:cNvSpPr/>
          <p:nvPr/>
        </p:nvSpPr>
        <p:spPr>
          <a:xfrm>
            <a:off x="1285875" y="4286250"/>
            <a:ext cx="1608138" cy="914400"/>
          </a:xfrm>
          <a:prstGeom prst="ellipse">
            <a:avLst/>
          </a:prstGeom>
          <a:solidFill>
            <a:srgbClr val="FF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運動</a:t>
            </a:r>
          </a:p>
        </p:txBody>
      </p:sp>
      <p:grpSp>
        <p:nvGrpSpPr>
          <p:cNvPr id="21515" name="グループ化 17"/>
          <p:cNvGrpSpPr>
            <a:grpSpLocks/>
          </p:cNvGrpSpPr>
          <p:nvPr/>
        </p:nvGrpSpPr>
        <p:grpSpPr bwMode="auto">
          <a:xfrm>
            <a:off x="2571750" y="2000250"/>
            <a:ext cx="5143500" cy="3929063"/>
            <a:chOff x="-142908" y="2143116"/>
            <a:chExt cx="4572032" cy="3929090"/>
          </a:xfrm>
        </p:grpSpPr>
        <p:sp>
          <p:nvSpPr>
            <p:cNvPr id="16" name="六角形 15"/>
            <p:cNvSpPr/>
            <p:nvPr/>
          </p:nvSpPr>
          <p:spPr>
            <a:xfrm>
              <a:off x="785610" y="3357562"/>
              <a:ext cx="2714997" cy="1500197"/>
            </a:xfrm>
            <a:prstGeom prst="hexagon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sz="6000" dirty="0"/>
                <a:t>睡眠</a:t>
              </a:r>
            </a:p>
          </p:txBody>
        </p:sp>
        <p:sp>
          <p:nvSpPr>
            <p:cNvPr id="17" name="乗算記号 16"/>
            <p:cNvSpPr/>
            <p:nvPr/>
          </p:nvSpPr>
          <p:spPr>
            <a:xfrm>
              <a:off x="-142908" y="2143116"/>
              <a:ext cx="4572032" cy="3929090"/>
            </a:xfrm>
            <a:prstGeom prst="mathMultiply">
              <a:avLst>
                <a:gd name="adj1" fmla="val 9354"/>
              </a:avLst>
            </a:prstGeom>
            <a:solidFill>
              <a:srgbClr val="FF0000">
                <a:alpha val="77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3900" y="1071563"/>
            <a:ext cx="8743950" cy="808037"/>
          </a:xfrm>
        </p:spPr>
        <p:txBody>
          <a:bodyPr/>
          <a:lstStyle/>
          <a:p>
            <a:pPr>
              <a:defRPr/>
            </a:pPr>
            <a:r>
              <a:rPr lang="ja-JP" altLang="en-US" dirty="0" smtClean="0"/>
              <a:t>なぜ昼夜逆転を改善するべきか？</a:t>
            </a:r>
            <a:endParaRPr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6027738" y="3357563"/>
            <a:ext cx="2652712" cy="15716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6000" dirty="0"/>
              <a:t>休息</a:t>
            </a:r>
          </a:p>
        </p:txBody>
      </p:sp>
      <p:sp>
        <p:nvSpPr>
          <p:cNvPr id="4" name="六角形 3"/>
          <p:cNvSpPr/>
          <p:nvPr/>
        </p:nvSpPr>
        <p:spPr>
          <a:xfrm>
            <a:off x="884238" y="3357563"/>
            <a:ext cx="3054350" cy="1500187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6000" dirty="0"/>
              <a:t>睡眠</a:t>
            </a:r>
          </a:p>
        </p:txBody>
      </p:sp>
      <p:sp>
        <p:nvSpPr>
          <p:cNvPr id="6" name="等号 5"/>
          <p:cNvSpPr/>
          <p:nvPr/>
        </p:nvSpPr>
        <p:spPr>
          <a:xfrm>
            <a:off x="4098925" y="3571875"/>
            <a:ext cx="1446213" cy="1214438"/>
          </a:xfrm>
          <a:prstGeom prst="mathEqua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8" name="円形吹き出し 7"/>
          <p:cNvSpPr/>
          <p:nvPr/>
        </p:nvSpPr>
        <p:spPr>
          <a:xfrm>
            <a:off x="3536950" y="1857375"/>
            <a:ext cx="3535363" cy="1357313"/>
          </a:xfrm>
          <a:prstGeom prst="wedgeEllipseCallout">
            <a:avLst>
              <a:gd name="adj1" fmla="val 27638"/>
              <a:gd name="adj2" fmla="val 86002"/>
            </a:avLst>
          </a:prstGeom>
          <a:solidFill>
            <a:srgbClr val="FFE0C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6000" dirty="0"/>
              <a:t>脳</a:t>
            </a:r>
          </a:p>
        </p:txBody>
      </p:sp>
      <p:sp>
        <p:nvSpPr>
          <p:cNvPr id="11" name="乗算記号 10"/>
          <p:cNvSpPr/>
          <p:nvPr/>
        </p:nvSpPr>
        <p:spPr>
          <a:xfrm>
            <a:off x="-160338" y="2143125"/>
            <a:ext cx="5143501" cy="3929063"/>
          </a:xfrm>
          <a:prstGeom prst="mathMultiply">
            <a:avLst>
              <a:gd name="adj1" fmla="val 9354"/>
            </a:avLst>
          </a:prstGeom>
          <a:solidFill>
            <a:srgbClr val="FF0000">
              <a:alpha val="7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右矢印 11"/>
          <p:cNvSpPr/>
          <p:nvPr/>
        </p:nvSpPr>
        <p:spPr>
          <a:xfrm rot="1687385">
            <a:off x="4173538" y="3867150"/>
            <a:ext cx="1768475" cy="1285875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星 7 12"/>
          <p:cNvSpPr/>
          <p:nvPr/>
        </p:nvSpPr>
        <p:spPr>
          <a:xfrm>
            <a:off x="6108700" y="4214813"/>
            <a:ext cx="3519488" cy="2071687"/>
          </a:xfrm>
          <a:prstGeom prst="star7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6000" dirty="0"/>
              <a:t>弊害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8" grpId="0" animBg="1"/>
      <p:bldP spid="8" grpId="1" animBg="1"/>
      <p:bldP spid="11" grpId="0" animBg="1"/>
      <p:bldP spid="12" grpId="0" animBg="1"/>
      <p:bldP spid="1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六角形 15"/>
          <p:cNvSpPr/>
          <p:nvPr/>
        </p:nvSpPr>
        <p:spPr>
          <a:xfrm>
            <a:off x="884238" y="1643063"/>
            <a:ext cx="8116887" cy="4572000"/>
          </a:xfrm>
          <a:prstGeom prst="hexagon">
            <a:avLst>
              <a:gd name="adj" fmla="val 39203"/>
              <a:gd name="vf" fmla="val 11547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n-US" altLang="ja-JP" sz="6000" dirty="0"/>
          </a:p>
          <a:p>
            <a:pPr algn="ctr">
              <a:defRPr/>
            </a:pPr>
            <a:r>
              <a:rPr lang="ja-JP" altLang="en-US" sz="6600" dirty="0"/>
              <a:t>安眠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884238" y="2071688"/>
            <a:ext cx="3455987" cy="928687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000" rIns="36000"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午後から夕方にかけての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適度な運動</a:t>
            </a:r>
            <a:endParaRPr lang="en-US" altLang="ja-JP" sz="2000" b="1" dirty="0">
              <a:solidFill>
                <a:schemeClr val="tx1"/>
              </a:solidFill>
            </a:endParaRPr>
          </a:p>
        </p:txBody>
      </p:sp>
      <p:sp>
        <p:nvSpPr>
          <p:cNvPr id="2253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適切な睡眠環境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1366838" y="4000500"/>
            <a:ext cx="1766887" cy="1071563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000" rIns="36000"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騒音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US" altLang="ja-JP" sz="2000" b="1" dirty="0">
                <a:solidFill>
                  <a:schemeClr val="tx1"/>
                </a:solidFill>
              </a:rPr>
              <a:t>30</a:t>
            </a:r>
            <a:r>
              <a:rPr lang="ja-JP" altLang="en-US" sz="2000" b="1" dirty="0">
                <a:solidFill>
                  <a:schemeClr val="tx1"/>
                </a:solidFill>
              </a:rPr>
              <a:t>ｄＢ以下</a:t>
            </a:r>
            <a:endParaRPr lang="en-US" altLang="ja-JP" sz="2000" b="1" dirty="0">
              <a:solidFill>
                <a:schemeClr val="tx1"/>
              </a:solidFill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5867400" y="4857750"/>
            <a:ext cx="3052763" cy="17145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b="1" dirty="0"/>
              <a:t>　室温</a:t>
            </a:r>
            <a:endParaRPr lang="en-US" altLang="ja-JP" sz="2000" b="1" dirty="0"/>
          </a:p>
          <a:p>
            <a:pPr>
              <a:defRPr/>
            </a:pPr>
            <a:r>
              <a:rPr lang="ja-JP" altLang="en-US" sz="2000" b="1" dirty="0"/>
              <a:t>　　夏　</a:t>
            </a:r>
            <a:r>
              <a:rPr lang="en-US" altLang="ja-JP" sz="2000" b="1" dirty="0"/>
              <a:t>23</a:t>
            </a:r>
            <a:r>
              <a:rPr lang="ja-JP" altLang="en-US" sz="2000" b="1" dirty="0"/>
              <a:t>～</a:t>
            </a:r>
            <a:r>
              <a:rPr lang="en-US" altLang="ja-JP" sz="2000" b="1" dirty="0"/>
              <a:t>27</a:t>
            </a:r>
            <a:r>
              <a:rPr lang="ja-JP" altLang="en-US" sz="2000" b="1" dirty="0"/>
              <a:t>℃</a:t>
            </a:r>
            <a:endParaRPr lang="en-US" altLang="ja-JP" sz="2000" b="1" dirty="0"/>
          </a:p>
          <a:p>
            <a:pPr>
              <a:defRPr/>
            </a:pPr>
            <a:r>
              <a:rPr lang="ja-JP" altLang="en-US" sz="2000" b="1" dirty="0"/>
              <a:t>　　冬　</a:t>
            </a:r>
            <a:r>
              <a:rPr lang="en-US" altLang="ja-JP" sz="2000" b="1" dirty="0"/>
              <a:t>14</a:t>
            </a:r>
            <a:r>
              <a:rPr lang="ja-JP" altLang="en-US" sz="2000" b="1" dirty="0"/>
              <a:t>～</a:t>
            </a:r>
            <a:r>
              <a:rPr lang="en-US" altLang="ja-JP" sz="2000" b="1" dirty="0"/>
              <a:t>18</a:t>
            </a:r>
            <a:r>
              <a:rPr lang="ja-JP" altLang="en-US" sz="2000" b="1" dirty="0"/>
              <a:t>℃</a:t>
            </a:r>
            <a:endParaRPr lang="en-US" altLang="ja-JP" sz="2000" b="1" dirty="0"/>
          </a:p>
          <a:p>
            <a:pPr>
              <a:defRPr/>
            </a:pPr>
            <a:r>
              <a:rPr lang="ja-JP" altLang="en-US" sz="2000" b="1" dirty="0"/>
              <a:t>　湿度　</a:t>
            </a:r>
            <a:endParaRPr lang="en-US" altLang="ja-JP" sz="2000" b="1" dirty="0"/>
          </a:p>
          <a:p>
            <a:pPr>
              <a:defRPr/>
            </a:pPr>
            <a:r>
              <a:rPr lang="ja-JP" altLang="en-US" sz="2000" b="1" dirty="0"/>
              <a:t>　　年間</a:t>
            </a:r>
            <a:r>
              <a:rPr lang="en-US" altLang="ja-JP" sz="2000" b="1" dirty="0"/>
              <a:t>50</a:t>
            </a:r>
            <a:r>
              <a:rPr lang="ja-JP" altLang="en-US" sz="2000" b="1" dirty="0"/>
              <a:t>％前後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6269038" y="2000250"/>
            <a:ext cx="3535362" cy="2143125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就寝</a:t>
            </a:r>
            <a:r>
              <a:rPr lang="en-US" altLang="ja-JP" sz="2000" b="1" dirty="0">
                <a:solidFill>
                  <a:schemeClr val="tx1"/>
                </a:solidFill>
              </a:rPr>
              <a:t>2</a:t>
            </a:r>
            <a:r>
              <a:rPr lang="ja-JP" altLang="en-US" sz="2000" b="1" dirty="0">
                <a:solidFill>
                  <a:schemeClr val="tx1"/>
                </a:solidFill>
              </a:rPr>
              <a:t>時間前　</a:t>
            </a:r>
            <a:r>
              <a:rPr lang="en-US" altLang="ja-JP" sz="2000" b="1" dirty="0">
                <a:solidFill>
                  <a:schemeClr val="tx1"/>
                </a:solidFill>
              </a:rPr>
              <a:t>60</a:t>
            </a:r>
            <a:r>
              <a:rPr lang="ja-JP" altLang="en-US" sz="2000" b="1" dirty="0">
                <a:solidFill>
                  <a:schemeClr val="tx1"/>
                </a:solidFill>
              </a:rPr>
              <a:t>ｌｘ以下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　　　　　　直前　</a:t>
            </a:r>
            <a:r>
              <a:rPr lang="en-US" altLang="ja-JP" sz="2000" b="1" dirty="0">
                <a:solidFill>
                  <a:schemeClr val="tx1"/>
                </a:solidFill>
              </a:rPr>
              <a:t>10</a:t>
            </a:r>
            <a:r>
              <a:rPr lang="ja-JP" altLang="en-US" sz="2000" b="1" dirty="0">
                <a:solidFill>
                  <a:schemeClr val="tx1"/>
                </a:solidFill>
              </a:rPr>
              <a:t>～</a:t>
            </a:r>
            <a:r>
              <a:rPr lang="en-US" altLang="ja-JP" sz="2000" b="1" dirty="0">
                <a:solidFill>
                  <a:schemeClr val="tx1"/>
                </a:solidFill>
              </a:rPr>
              <a:t>30</a:t>
            </a:r>
            <a:r>
              <a:rPr lang="ja-JP" altLang="en-US" sz="2000" b="1" dirty="0">
                <a:solidFill>
                  <a:schemeClr val="tx1"/>
                </a:solidFill>
              </a:rPr>
              <a:t>ｌｘ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夜間の照明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　　　　　廊下</a:t>
            </a:r>
            <a:r>
              <a:rPr lang="en-US" altLang="ja-JP" sz="2000" b="1" dirty="0">
                <a:solidFill>
                  <a:schemeClr val="tx1"/>
                </a:solidFill>
              </a:rPr>
              <a:t>1</a:t>
            </a:r>
            <a:r>
              <a:rPr lang="ja-JP" altLang="en-US" sz="2000" b="1" dirty="0">
                <a:solidFill>
                  <a:schemeClr val="tx1"/>
                </a:solidFill>
              </a:rPr>
              <a:t>～</a:t>
            </a:r>
            <a:r>
              <a:rPr lang="en-US" altLang="ja-JP" sz="2000" b="1" dirty="0">
                <a:solidFill>
                  <a:schemeClr val="tx1"/>
                </a:solidFill>
              </a:rPr>
              <a:t>10</a:t>
            </a:r>
            <a:r>
              <a:rPr lang="ja-JP" altLang="en-US" sz="2000" b="1" dirty="0">
                <a:solidFill>
                  <a:schemeClr val="tx1"/>
                </a:solidFill>
              </a:rPr>
              <a:t>ｌｘ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　　　　　トイレ</a:t>
            </a:r>
            <a:r>
              <a:rPr lang="en-US" altLang="ja-JP" sz="2000" b="1" dirty="0">
                <a:solidFill>
                  <a:schemeClr val="tx1"/>
                </a:solidFill>
              </a:rPr>
              <a:t>10</a:t>
            </a:r>
            <a:r>
              <a:rPr lang="ja-JP" altLang="en-US" sz="2000" b="1" dirty="0">
                <a:solidFill>
                  <a:schemeClr val="tx1"/>
                </a:solidFill>
              </a:rPr>
              <a:t>～</a:t>
            </a:r>
            <a:r>
              <a:rPr lang="en-US" altLang="ja-JP" sz="2000" b="1" dirty="0">
                <a:solidFill>
                  <a:schemeClr val="tx1"/>
                </a:solidFill>
              </a:rPr>
              <a:t>20</a:t>
            </a:r>
            <a:r>
              <a:rPr lang="ja-JP" altLang="en-US" sz="2000" b="1" dirty="0">
                <a:solidFill>
                  <a:schemeClr val="tx1"/>
                </a:solidFill>
              </a:rPr>
              <a:t>ｌｘ</a:t>
            </a:r>
          </a:p>
        </p:txBody>
      </p:sp>
      <p:sp>
        <p:nvSpPr>
          <p:cNvPr id="8" name="円/楕円 7"/>
          <p:cNvSpPr/>
          <p:nvPr/>
        </p:nvSpPr>
        <p:spPr>
          <a:xfrm>
            <a:off x="1768475" y="3286125"/>
            <a:ext cx="1606550" cy="914400"/>
          </a:xfrm>
          <a:prstGeom prst="ellipse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音</a:t>
            </a:r>
          </a:p>
        </p:txBody>
      </p:sp>
      <p:sp>
        <p:nvSpPr>
          <p:cNvPr id="9" name="円/楕円 8"/>
          <p:cNvSpPr/>
          <p:nvPr/>
        </p:nvSpPr>
        <p:spPr>
          <a:xfrm>
            <a:off x="7875588" y="1285875"/>
            <a:ext cx="1608137" cy="914400"/>
          </a:xfrm>
          <a:prstGeom prst="ellipse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光</a:t>
            </a:r>
          </a:p>
        </p:txBody>
      </p:sp>
      <p:sp>
        <p:nvSpPr>
          <p:cNvPr id="10" name="円/楕円 9"/>
          <p:cNvSpPr/>
          <p:nvPr/>
        </p:nvSpPr>
        <p:spPr>
          <a:xfrm>
            <a:off x="7715250" y="4286250"/>
            <a:ext cx="1608138" cy="914400"/>
          </a:xfrm>
          <a:prstGeom prst="ellipse">
            <a:avLst/>
          </a:prstGeom>
          <a:solidFill>
            <a:srgbClr val="FF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温度・湿度</a:t>
            </a:r>
          </a:p>
        </p:txBody>
      </p:sp>
      <p:sp>
        <p:nvSpPr>
          <p:cNvPr id="11" name="円/楕円 10"/>
          <p:cNvSpPr/>
          <p:nvPr/>
        </p:nvSpPr>
        <p:spPr>
          <a:xfrm>
            <a:off x="1044575" y="1214438"/>
            <a:ext cx="1608138" cy="914400"/>
          </a:xfrm>
          <a:prstGeom prst="ellipse">
            <a:avLst/>
          </a:prstGeom>
          <a:solidFill>
            <a:srgbClr val="FF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運動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884238" y="5286375"/>
            <a:ext cx="2089150" cy="1214438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b="1">
                <a:solidFill>
                  <a:srgbClr val="000000"/>
                </a:solidFill>
              </a:rPr>
              <a:t>朝食　しっかり</a:t>
            </a:r>
          </a:p>
          <a:p>
            <a:pPr>
              <a:defRPr/>
            </a:pPr>
            <a:r>
              <a:rPr lang="ja-JP" altLang="en-US" sz="2000" b="1">
                <a:solidFill>
                  <a:srgbClr val="000000"/>
                </a:solidFill>
              </a:rPr>
              <a:t>昼食　普通に</a:t>
            </a:r>
          </a:p>
          <a:p>
            <a:pPr>
              <a:defRPr/>
            </a:pPr>
            <a:r>
              <a:rPr lang="ja-JP" altLang="en-US" sz="2000" b="1">
                <a:solidFill>
                  <a:srgbClr val="000000"/>
                </a:solidFill>
              </a:rPr>
              <a:t>夕食　軽めに</a:t>
            </a:r>
          </a:p>
        </p:txBody>
      </p:sp>
      <p:sp>
        <p:nvSpPr>
          <p:cNvPr id="15" name="円/楕円 14"/>
          <p:cNvSpPr/>
          <p:nvPr/>
        </p:nvSpPr>
        <p:spPr>
          <a:xfrm>
            <a:off x="2813050" y="5143500"/>
            <a:ext cx="1606550" cy="914400"/>
          </a:xfrm>
          <a:prstGeom prst="ellipse">
            <a:avLst/>
          </a:prstGeom>
          <a:solidFill>
            <a:srgbClr val="FF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食事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タイトル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725612"/>
          </a:xfrm>
        </p:spPr>
        <p:txBody>
          <a:bodyPr/>
          <a:lstStyle/>
          <a:p>
            <a:r>
              <a:rPr lang="ja-JP" altLang="en-US" smtClean="0"/>
              <a:t>施設でできるアプローチ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まとめ</a:t>
            </a:r>
          </a:p>
        </p:txBody>
      </p:sp>
      <p:grpSp>
        <p:nvGrpSpPr>
          <p:cNvPr id="23555" name="グループ化 7"/>
          <p:cNvGrpSpPr>
            <a:grpSpLocks/>
          </p:cNvGrpSpPr>
          <p:nvPr/>
        </p:nvGrpSpPr>
        <p:grpSpPr bwMode="auto">
          <a:xfrm>
            <a:off x="723900" y="1928813"/>
            <a:ext cx="8759825" cy="4500562"/>
            <a:chOff x="571472" y="2000240"/>
            <a:chExt cx="6858048" cy="4500594"/>
          </a:xfrm>
        </p:grpSpPr>
        <p:sp>
          <p:nvSpPr>
            <p:cNvPr id="7" name="正方形/長方形 6"/>
            <p:cNvSpPr/>
            <p:nvPr/>
          </p:nvSpPr>
          <p:spPr>
            <a:xfrm>
              <a:off x="1000256" y="2000240"/>
              <a:ext cx="6429264" cy="45005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2">
                <a:buFont typeface="Wingdings" pitchFamily="2" charset="2"/>
                <a:buChar char="u"/>
                <a:defRPr/>
              </a:pPr>
              <a:endParaRPr lang="en-US" altLang="ja-JP" sz="2800" dirty="0"/>
            </a:p>
            <a:p>
              <a:pPr lvl="2">
                <a:buFont typeface="Wingdings" pitchFamily="2" charset="2"/>
                <a:buChar char="u"/>
                <a:defRPr/>
              </a:pPr>
              <a:endParaRPr lang="en-US" altLang="ja-JP" sz="2800" dirty="0"/>
            </a:p>
            <a:p>
              <a:pPr lvl="2">
                <a:buFont typeface="Wingdings" pitchFamily="2" charset="2"/>
                <a:buChar char="u"/>
                <a:defRPr/>
              </a:pPr>
              <a:r>
                <a:rPr lang="ja-JP" altLang="en-US" sz="2800" dirty="0"/>
                <a:t>午前中の日光浴</a:t>
              </a:r>
              <a:endParaRPr lang="en-US" altLang="ja-JP" sz="2800" dirty="0"/>
            </a:p>
            <a:p>
              <a:pPr lvl="2">
                <a:buFont typeface="Wingdings" pitchFamily="2" charset="2"/>
                <a:buChar char="u"/>
                <a:defRPr/>
              </a:pPr>
              <a:endParaRPr lang="en-US" altLang="ja-JP" sz="2800" dirty="0"/>
            </a:p>
            <a:p>
              <a:pPr lvl="2">
                <a:buFont typeface="Wingdings" pitchFamily="2" charset="2"/>
                <a:buChar char="u"/>
                <a:defRPr/>
              </a:pPr>
              <a:r>
                <a:rPr lang="ja-JP" altLang="en-US" sz="2800" dirty="0"/>
                <a:t>昼寝</a:t>
              </a:r>
              <a:endParaRPr lang="en-US" altLang="ja-JP" sz="2800" dirty="0"/>
            </a:p>
            <a:p>
              <a:pPr lvl="2">
                <a:buFont typeface="Wingdings" pitchFamily="2" charset="2"/>
                <a:buChar char="u"/>
                <a:defRPr/>
              </a:pPr>
              <a:r>
                <a:rPr lang="ja-JP" altLang="en-US" sz="2800" dirty="0"/>
                <a:t>活動時間の増加</a:t>
              </a:r>
              <a:endParaRPr lang="en-US" altLang="ja-JP" sz="2800" dirty="0"/>
            </a:p>
            <a:p>
              <a:pPr lvl="2">
                <a:defRPr/>
              </a:pPr>
              <a:r>
                <a:rPr lang="ja-JP" altLang="en-US" sz="2800" dirty="0"/>
                <a:t>　　　　　レクリエーション等</a:t>
              </a:r>
              <a:endParaRPr lang="en-US" altLang="ja-JP" sz="2800" dirty="0"/>
            </a:p>
            <a:p>
              <a:pPr lvl="2">
                <a:buFont typeface="Wingdings" pitchFamily="2" charset="2"/>
                <a:buChar char="u"/>
                <a:defRPr/>
              </a:pPr>
              <a:endParaRPr lang="en-US" altLang="ja-JP" sz="2800" dirty="0"/>
            </a:p>
            <a:p>
              <a:pPr lvl="2">
                <a:buFont typeface="Wingdings" pitchFamily="2" charset="2"/>
                <a:buChar char="u"/>
                <a:defRPr/>
              </a:pPr>
              <a:r>
                <a:rPr lang="ja-JP" altLang="en-US" sz="2800" dirty="0"/>
                <a:t>入眠前の儀式</a:t>
              </a:r>
              <a:endParaRPr lang="en-US" altLang="ja-JP" sz="2800" dirty="0"/>
            </a:p>
            <a:p>
              <a:pPr lvl="2">
                <a:buFont typeface="Wingdings" pitchFamily="2" charset="2"/>
                <a:buChar char="u"/>
                <a:defRPr/>
              </a:pPr>
              <a:r>
                <a:rPr lang="ja-JP" altLang="en-US" sz="2800" dirty="0"/>
                <a:t>睡眠周期を把握した身体介護</a:t>
              </a:r>
              <a:endParaRPr lang="en-US" altLang="ja-JP" sz="2800" dirty="0"/>
            </a:p>
          </p:txBody>
        </p:sp>
        <p:sp>
          <p:nvSpPr>
            <p:cNvPr id="5" name="上下矢印 4"/>
            <p:cNvSpPr/>
            <p:nvPr/>
          </p:nvSpPr>
          <p:spPr>
            <a:xfrm>
              <a:off x="571472" y="2000240"/>
              <a:ext cx="1286350" cy="4500594"/>
            </a:xfrm>
            <a:prstGeom prst="upDownArrow">
              <a:avLst/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eaVert" tIns="0" bIns="0" anchor="ctr"/>
            <a:lstStyle/>
            <a:p>
              <a:pPr algn="ctr">
                <a:defRPr/>
              </a:pPr>
              <a:r>
                <a:rPr lang="ja-JP" altLang="en-US" sz="2800" dirty="0"/>
                <a:t>朝　　　　昼　　　　　　　夜</a:t>
              </a:r>
            </a:p>
          </p:txBody>
        </p:sp>
        <p:sp>
          <p:nvSpPr>
            <p:cNvPr id="6" name="角丸四角形 5"/>
            <p:cNvSpPr/>
            <p:nvPr/>
          </p:nvSpPr>
          <p:spPr>
            <a:xfrm>
              <a:off x="6287341" y="2071678"/>
              <a:ext cx="913495" cy="4357719"/>
            </a:xfrm>
            <a:prstGeom prst="roundRect">
              <a:avLst/>
            </a:prstGeom>
            <a:solidFill>
              <a:srgbClr val="FFCCFF"/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eaVert" anchor="ctr"/>
            <a:lstStyle/>
            <a:p>
              <a:pPr algn="ctr">
                <a:defRPr/>
              </a:pPr>
              <a:r>
                <a:rPr lang="ja-JP" altLang="en-US" sz="2400" dirty="0"/>
                <a:t>睡眠環境を整える</a:t>
              </a:r>
              <a:endParaRPr lang="en-US" altLang="ja-JP" sz="2400" dirty="0"/>
            </a:p>
            <a:p>
              <a:pPr algn="ctr">
                <a:defRPr/>
              </a:pPr>
              <a:r>
                <a:rPr lang="ja-JP" altLang="en-US" sz="2400" dirty="0"/>
                <a:t>生活にメリハリをつける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3900" y="785813"/>
            <a:ext cx="8743950" cy="808037"/>
          </a:xfrm>
        </p:spPr>
        <p:txBody>
          <a:bodyPr/>
          <a:lstStyle/>
          <a:p>
            <a:pPr algn="ctr">
              <a:defRPr/>
            </a:pPr>
            <a:r>
              <a:rPr lang="ja-JP" altLang="en-US" dirty="0" smtClean="0"/>
              <a:t>まとめ</a:t>
            </a:r>
            <a:endParaRPr lang="ja-JP" altLang="en-US" dirty="0"/>
          </a:p>
        </p:txBody>
      </p:sp>
      <p:sp>
        <p:nvSpPr>
          <p:cNvPr id="4" name="六角形 3"/>
          <p:cNvSpPr/>
          <p:nvPr/>
        </p:nvSpPr>
        <p:spPr>
          <a:xfrm>
            <a:off x="2170113" y="2000250"/>
            <a:ext cx="3054350" cy="1428750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4000" dirty="0"/>
              <a:t>睡眠</a:t>
            </a:r>
          </a:p>
        </p:txBody>
      </p:sp>
      <p:sp>
        <p:nvSpPr>
          <p:cNvPr id="14" name="円/楕円 13"/>
          <p:cNvSpPr/>
          <p:nvPr/>
        </p:nvSpPr>
        <p:spPr>
          <a:xfrm>
            <a:off x="4660900" y="1857375"/>
            <a:ext cx="4098925" cy="1500188"/>
          </a:xfrm>
          <a:prstGeom prst="ellipse">
            <a:avLst/>
          </a:prstGeom>
          <a:solidFill>
            <a:srgbClr val="CCFFCC">
              <a:alpha val="47000"/>
            </a:srgb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4000" dirty="0"/>
              <a:t>生活環境</a:t>
            </a:r>
          </a:p>
        </p:txBody>
      </p:sp>
      <p:sp>
        <p:nvSpPr>
          <p:cNvPr id="10" name="円/楕円 9"/>
          <p:cNvSpPr/>
          <p:nvPr/>
        </p:nvSpPr>
        <p:spPr>
          <a:xfrm>
            <a:off x="2973388" y="2857500"/>
            <a:ext cx="4098925" cy="1500188"/>
          </a:xfrm>
          <a:prstGeom prst="ellipse">
            <a:avLst/>
          </a:prstGeom>
          <a:solidFill>
            <a:srgbClr val="FFCCFF">
              <a:alpha val="47000"/>
            </a:srgb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4000" dirty="0"/>
              <a:t>生体リズム</a:t>
            </a:r>
          </a:p>
        </p:txBody>
      </p:sp>
      <p:sp>
        <p:nvSpPr>
          <p:cNvPr id="15" name="六角形 14"/>
          <p:cNvSpPr/>
          <p:nvPr/>
        </p:nvSpPr>
        <p:spPr>
          <a:xfrm>
            <a:off x="2251075" y="5072063"/>
            <a:ext cx="5624513" cy="1571625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dirty="0"/>
              <a:t>問題の解決</a:t>
            </a:r>
            <a:endParaRPr lang="en-US" altLang="ja-JP" sz="3600" dirty="0"/>
          </a:p>
          <a:p>
            <a:pPr algn="ctr">
              <a:defRPr/>
            </a:pPr>
            <a:r>
              <a:rPr lang="ja-JP" altLang="en-US" sz="3600" dirty="0"/>
              <a:t>ＱＯＬ向上</a:t>
            </a:r>
          </a:p>
        </p:txBody>
      </p:sp>
      <p:sp>
        <p:nvSpPr>
          <p:cNvPr id="16" name="下矢印 15"/>
          <p:cNvSpPr/>
          <p:nvPr/>
        </p:nvSpPr>
        <p:spPr>
          <a:xfrm>
            <a:off x="3776663" y="4429125"/>
            <a:ext cx="2571750" cy="785813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dirty="0"/>
              <a:t>改善</a:t>
            </a:r>
          </a:p>
        </p:txBody>
      </p:sp>
      <p:sp>
        <p:nvSpPr>
          <p:cNvPr id="8" name="星 24 7"/>
          <p:cNvSpPr/>
          <p:nvPr/>
        </p:nvSpPr>
        <p:spPr>
          <a:xfrm>
            <a:off x="561975" y="3857625"/>
            <a:ext cx="1592263" cy="1343025"/>
          </a:xfrm>
          <a:prstGeom prst="star24">
            <a:avLst/>
          </a:prstGeom>
          <a:solidFill>
            <a:srgbClr val="FFFF9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4800" dirty="0"/>
              <a:t>光</a:t>
            </a:r>
          </a:p>
        </p:txBody>
      </p:sp>
      <p:sp>
        <p:nvSpPr>
          <p:cNvPr id="9" name="右矢印 8"/>
          <p:cNvSpPr/>
          <p:nvPr/>
        </p:nvSpPr>
        <p:spPr>
          <a:xfrm rot="310415">
            <a:off x="2254250" y="4344988"/>
            <a:ext cx="1457325" cy="5905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143250"/>
            <a:ext cx="10287000" cy="1362075"/>
          </a:xfrm>
        </p:spPr>
        <p:txBody>
          <a:bodyPr/>
          <a:lstStyle/>
          <a:p>
            <a:pPr algn="ctr">
              <a:defRPr/>
            </a:pPr>
            <a:r>
              <a:rPr lang="ja-JP" altLang="en-US" dirty="0" smtClean="0"/>
              <a:t>御静聴ありがとうございました！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夜眠れないことによる弊害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723900" y="2071688"/>
            <a:ext cx="4259263" cy="450056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Ins="36000" anchor="ctr"/>
          <a:lstStyle/>
          <a:p>
            <a:pPr>
              <a:buFont typeface="Arial" pitchFamily="34" charset="0"/>
              <a:buChar char="•"/>
              <a:defRPr/>
            </a:pPr>
            <a:r>
              <a:rPr lang="ja-JP" altLang="en-US" sz="2400" dirty="0"/>
              <a:t>集中力、思考力の低下</a:t>
            </a:r>
            <a:endParaRPr lang="en-US" altLang="ja-JP" sz="2400" dirty="0"/>
          </a:p>
          <a:p>
            <a:pPr>
              <a:defRPr/>
            </a:pPr>
            <a:endParaRPr lang="en-US" altLang="ja-JP" sz="1000" dirty="0"/>
          </a:p>
          <a:p>
            <a:pPr>
              <a:buFont typeface="Arial" pitchFamily="34" charset="0"/>
              <a:buChar char="•"/>
              <a:defRPr/>
            </a:pPr>
            <a:r>
              <a:rPr lang="ja-JP" altLang="en-US" sz="2400" dirty="0"/>
              <a:t>全身倦怠感</a:t>
            </a:r>
            <a:endParaRPr lang="en-US" altLang="ja-JP" sz="2400" dirty="0"/>
          </a:p>
          <a:p>
            <a:pPr>
              <a:defRPr/>
            </a:pPr>
            <a:endParaRPr lang="en-US" altLang="ja-JP" sz="1000" dirty="0"/>
          </a:p>
          <a:p>
            <a:pPr>
              <a:buFont typeface="Arial" pitchFamily="34" charset="0"/>
              <a:buChar char="•"/>
              <a:defRPr/>
            </a:pPr>
            <a:r>
              <a:rPr lang="ja-JP" altLang="en-US" sz="2400" dirty="0"/>
              <a:t>免疫力の低下</a:t>
            </a:r>
            <a:endParaRPr lang="en-US" altLang="ja-JP" sz="2400" dirty="0"/>
          </a:p>
          <a:p>
            <a:pPr>
              <a:defRPr/>
            </a:pPr>
            <a:endParaRPr lang="en-US" altLang="ja-JP" sz="1000" dirty="0"/>
          </a:p>
          <a:p>
            <a:pPr>
              <a:buFont typeface="Arial" pitchFamily="34" charset="0"/>
              <a:buChar char="•"/>
              <a:defRPr/>
            </a:pPr>
            <a:r>
              <a:rPr lang="ja-JP" altLang="en-US" sz="2400" dirty="0"/>
              <a:t>生体リズムの乱れの助長</a:t>
            </a:r>
            <a:endParaRPr lang="en-US" altLang="ja-JP" sz="2400" dirty="0"/>
          </a:p>
          <a:p>
            <a:pPr>
              <a:defRPr/>
            </a:pPr>
            <a:endParaRPr lang="en-US" altLang="ja-JP" sz="1000" dirty="0"/>
          </a:p>
          <a:p>
            <a:pPr>
              <a:buFont typeface="Arial" pitchFamily="34" charset="0"/>
              <a:buChar char="•"/>
              <a:defRPr/>
            </a:pPr>
            <a:r>
              <a:rPr lang="ja-JP" altLang="en-US" sz="2400" dirty="0"/>
              <a:t>転倒等リスクの増加</a:t>
            </a:r>
            <a:endParaRPr lang="en-US" altLang="ja-JP" sz="2400" dirty="0"/>
          </a:p>
          <a:p>
            <a:pPr>
              <a:defRPr/>
            </a:pPr>
            <a:endParaRPr lang="en-US" altLang="ja-JP" sz="1000" dirty="0"/>
          </a:p>
          <a:p>
            <a:pPr>
              <a:buFont typeface="Arial" pitchFamily="34" charset="0"/>
              <a:buChar char="•"/>
              <a:defRPr/>
            </a:pPr>
            <a:r>
              <a:rPr lang="ja-JP" altLang="en-US" sz="2400" dirty="0"/>
              <a:t>異常行動の発現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5224463" y="2071688"/>
            <a:ext cx="4259262" cy="450056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Ins="0" anchor="ctr"/>
          <a:lstStyle/>
          <a:p>
            <a:pPr>
              <a:buFont typeface="Arial" pitchFamily="34" charset="0"/>
              <a:buChar char="•"/>
              <a:defRPr/>
            </a:pPr>
            <a:r>
              <a:rPr lang="ja-JP" altLang="en-US" sz="2400" dirty="0"/>
              <a:t>他利用者の睡眠環境の</a:t>
            </a:r>
            <a:endParaRPr lang="en-US" altLang="ja-JP" sz="2400" dirty="0"/>
          </a:p>
          <a:p>
            <a:pPr>
              <a:defRPr/>
            </a:pPr>
            <a:r>
              <a:rPr lang="ja-JP" altLang="en-US" sz="2400" dirty="0"/>
              <a:t>　　　妨害、異常行動等</a:t>
            </a:r>
            <a:endParaRPr lang="en-US" altLang="ja-JP" sz="2400" dirty="0"/>
          </a:p>
          <a:p>
            <a:pPr>
              <a:defRPr/>
            </a:pPr>
            <a:r>
              <a:rPr lang="ja-JP" altLang="en-US" sz="2400" dirty="0"/>
              <a:t>　　　によるトラブル</a:t>
            </a:r>
            <a:endParaRPr lang="en-US" altLang="ja-JP" sz="2400" dirty="0"/>
          </a:p>
          <a:p>
            <a:pPr>
              <a:buFont typeface="Arial" pitchFamily="34" charset="0"/>
              <a:buChar char="•"/>
              <a:defRPr/>
            </a:pPr>
            <a:endParaRPr lang="en-US" altLang="ja-JP" sz="1000" dirty="0"/>
          </a:p>
          <a:p>
            <a:pPr>
              <a:buFont typeface="Arial" pitchFamily="34" charset="0"/>
              <a:buChar char="•"/>
              <a:defRPr/>
            </a:pPr>
            <a:r>
              <a:rPr lang="ja-JP" altLang="en-US" sz="2400" dirty="0"/>
              <a:t>職員の行動の制限と</a:t>
            </a:r>
            <a:endParaRPr lang="en-US" altLang="ja-JP" sz="2400" dirty="0"/>
          </a:p>
          <a:p>
            <a:pPr>
              <a:defRPr/>
            </a:pPr>
            <a:r>
              <a:rPr lang="ja-JP" altLang="en-US" sz="2400" dirty="0"/>
              <a:t>　それによる他利用者へ</a:t>
            </a:r>
            <a:endParaRPr lang="en-US" altLang="ja-JP" sz="2400" dirty="0"/>
          </a:p>
          <a:p>
            <a:pPr>
              <a:defRPr/>
            </a:pPr>
            <a:r>
              <a:rPr lang="ja-JP" altLang="en-US" sz="2400" dirty="0"/>
              <a:t>　のケアの質の低下</a:t>
            </a:r>
            <a:endParaRPr lang="en-US" altLang="ja-JP" sz="2400" dirty="0"/>
          </a:p>
          <a:p>
            <a:pPr>
              <a:defRPr/>
            </a:pPr>
            <a:r>
              <a:rPr lang="ja-JP" altLang="en-US" sz="2400" dirty="0"/>
              <a:t>　リスクの増加</a:t>
            </a:r>
            <a:endParaRPr lang="en-US" altLang="ja-JP" sz="2400" dirty="0"/>
          </a:p>
          <a:p>
            <a:pPr>
              <a:buFont typeface="Arial" pitchFamily="34" charset="0"/>
              <a:buChar char="•"/>
              <a:defRPr/>
            </a:pPr>
            <a:endParaRPr lang="en-US" altLang="ja-JP" sz="1000" dirty="0"/>
          </a:p>
          <a:p>
            <a:pPr>
              <a:buFont typeface="Arial" pitchFamily="34" charset="0"/>
              <a:buChar char="•"/>
              <a:defRPr/>
            </a:pPr>
            <a:r>
              <a:rPr lang="ja-JP" altLang="en-US" sz="2400" dirty="0"/>
              <a:t>職員の疲労、ストレス増加</a:t>
            </a:r>
            <a:endParaRPr lang="en-US" altLang="ja-JP" sz="2400" dirty="0"/>
          </a:p>
        </p:txBody>
      </p:sp>
      <p:sp>
        <p:nvSpPr>
          <p:cNvPr id="9" name="六角形 8"/>
          <p:cNvSpPr/>
          <p:nvPr/>
        </p:nvSpPr>
        <p:spPr>
          <a:xfrm>
            <a:off x="884238" y="1428750"/>
            <a:ext cx="3938587" cy="914400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/>
              <a:t>本人の弊害</a:t>
            </a:r>
          </a:p>
        </p:txBody>
      </p:sp>
      <p:sp>
        <p:nvSpPr>
          <p:cNvPr id="10" name="六角形 9"/>
          <p:cNvSpPr/>
          <p:nvPr/>
        </p:nvSpPr>
        <p:spPr>
          <a:xfrm>
            <a:off x="5303838" y="1428750"/>
            <a:ext cx="4019550" cy="914400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/>
              <a:t>環境面への弊害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03275" y="1500188"/>
            <a:ext cx="8743950" cy="736600"/>
          </a:xfrm>
        </p:spPr>
        <p:txBody>
          <a:bodyPr/>
          <a:lstStyle/>
          <a:p>
            <a:pPr algn="ctr" eaLnBrk="1" hangingPunct="1">
              <a:defRPr/>
            </a:pPr>
            <a:r>
              <a:rPr lang="ja-JP" altLang="en-US" dirty="0" smtClean="0"/>
              <a:t>睡眠のメカニズムを知る</a:t>
            </a:r>
            <a:endParaRPr lang="ja-JP" altLang="en-US" dirty="0"/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642938" y="2928938"/>
            <a:ext cx="874395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80000"/>
              <a:buFont typeface="Wingdings" pitchFamily="2" charset="2"/>
              <a:buChar char="u"/>
              <a:defRPr/>
            </a:pPr>
            <a:r>
              <a:rPr lang="ja-JP" altLang="en-US" sz="2800" b="1" kern="0" cap="all" dirty="0">
                <a:solidFill>
                  <a:srgbClr val="582400"/>
                </a:solidFill>
                <a:latin typeface="+mj-lt"/>
                <a:ea typeface="+mj-ea"/>
                <a:cs typeface="+mj-cs"/>
              </a:rPr>
              <a:t>睡眠周期と種類</a:t>
            </a:r>
            <a:endParaRPr lang="en-US" altLang="ja-JP" sz="2800" b="1" kern="0" cap="all" dirty="0">
              <a:solidFill>
                <a:srgbClr val="582400"/>
              </a:solidFill>
              <a:latin typeface="+mj-lt"/>
              <a:ea typeface="+mj-ea"/>
              <a:cs typeface="+mj-cs"/>
            </a:endParaRPr>
          </a:p>
          <a:p>
            <a:pPr>
              <a:buSzPct val="80000"/>
              <a:defRPr/>
            </a:pPr>
            <a:endParaRPr lang="en-US" altLang="ja-JP" sz="2800" b="1" kern="0" cap="all" dirty="0">
              <a:solidFill>
                <a:srgbClr val="582400"/>
              </a:solidFill>
              <a:latin typeface="+mj-lt"/>
              <a:ea typeface="+mj-ea"/>
              <a:cs typeface="+mj-cs"/>
            </a:endParaRPr>
          </a:p>
          <a:p>
            <a:pPr>
              <a:buSzPct val="80000"/>
              <a:buFont typeface="Wingdings" pitchFamily="2" charset="2"/>
              <a:buChar char="u"/>
              <a:defRPr/>
            </a:pPr>
            <a:r>
              <a:rPr lang="ja-JP" altLang="en-US" sz="2800" b="1" kern="0" cap="all" dirty="0">
                <a:solidFill>
                  <a:srgbClr val="582400"/>
                </a:solidFill>
                <a:latin typeface="+mj-lt"/>
                <a:ea typeface="+mj-ea"/>
                <a:cs typeface="+mj-cs"/>
              </a:rPr>
              <a:t>夜間睡眠と昼寝の違い</a:t>
            </a:r>
            <a:endParaRPr lang="en-US" altLang="ja-JP" sz="2800" b="1" kern="0" cap="all" dirty="0">
              <a:solidFill>
                <a:srgbClr val="582400"/>
              </a:solidFill>
              <a:latin typeface="+mj-lt"/>
              <a:ea typeface="+mj-ea"/>
              <a:cs typeface="+mj-cs"/>
            </a:endParaRPr>
          </a:p>
          <a:p>
            <a:pPr>
              <a:buSzPct val="80000"/>
              <a:defRPr/>
            </a:pPr>
            <a:endParaRPr lang="en-US" altLang="ja-JP" sz="2800" b="1" kern="0" cap="all" dirty="0">
              <a:solidFill>
                <a:srgbClr val="582400"/>
              </a:solidFill>
              <a:latin typeface="+mj-lt"/>
              <a:ea typeface="+mj-ea"/>
              <a:cs typeface="+mj-cs"/>
            </a:endParaRPr>
          </a:p>
          <a:p>
            <a:pPr>
              <a:buSzPct val="80000"/>
              <a:buFont typeface="Wingdings" pitchFamily="2" charset="2"/>
              <a:buChar char="u"/>
              <a:defRPr/>
            </a:pPr>
            <a:r>
              <a:rPr lang="ja-JP" altLang="en-US" sz="2800" b="1" kern="0" cap="all" dirty="0">
                <a:solidFill>
                  <a:srgbClr val="582400"/>
                </a:solidFill>
                <a:latin typeface="+mj-lt"/>
                <a:ea typeface="+mj-ea"/>
                <a:cs typeface="+mj-cs"/>
              </a:rPr>
              <a:t>生体リズムと光の関係性</a:t>
            </a:r>
            <a:endParaRPr lang="en-US" altLang="ja-JP" sz="2800" b="1" kern="0" cap="all" dirty="0">
              <a:solidFill>
                <a:srgbClr val="5824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睡眠の周期と種類</a:t>
            </a:r>
          </a:p>
        </p:txBody>
      </p:sp>
      <p:cxnSp>
        <p:nvCxnSpPr>
          <p:cNvPr id="7171" name="直線矢印コネクタ 10"/>
          <p:cNvCxnSpPr>
            <a:cxnSpLocks noChangeShapeType="1"/>
          </p:cNvCxnSpPr>
          <p:nvPr/>
        </p:nvCxnSpPr>
        <p:spPr bwMode="auto">
          <a:xfrm>
            <a:off x="3810000" y="1981200"/>
            <a:ext cx="0" cy="458788"/>
          </a:xfrm>
          <a:prstGeom prst="straightConnector1">
            <a:avLst/>
          </a:prstGeom>
          <a:noFill/>
          <a:ln w="50800" algn="ctr">
            <a:solidFill>
              <a:srgbClr val="3C8C93"/>
            </a:solidFill>
            <a:round/>
            <a:headEnd/>
            <a:tailEnd type="arrow" w="med" len="med"/>
          </a:ln>
        </p:spPr>
      </p:cxnSp>
      <p:cxnSp>
        <p:nvCxnSpPr>
          <p:cNvPr id="18" name="直線矢印コネクタ 17"/>
          <p:cNvCxnSpPr/>
          <p:nvPr/>
        </p:nvCxnSpPr>
        <p:spPr>
          <a:xfrm rot="5400000">
            <a:off x="3581400" y="3276600"/>
            <a:ext cx="458788" cy="1588"/>
          </a:xfrm>
          <a:prstGeom prst="straightConnector1">
            <a:avLst/>
          </a:prstGeom>
          <a:ln w="508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rot="5400000">
            <a:off x="3581400" y="4343400"/>
            <a:ext cx="458788" cy="1588"/>
          </a:xfrm>
          <a:prstGeom prst="straightConnector1">
            <a:avLst/>
          </a:prstGeom>
          <a:ln w="508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カギ線コネクタ 20"/>
          <p:cNvCxnSpPr/>
          <p:nvPr/>
        </p:nvCxnSpPr>
        <p:spPr>
          <a:xfrm flipV="1">
            <a:off x="7500938" y="1714500"/>
            <a:ext cx="1587" cy="3214688"/>
          </a:xfrm>
          <a:prstGeom prst="bentConnector3">
            <a:avLst>
              <a:gd name="adj1" fmla="val 47982194"/>
            </a:avLst>
          </a:prstGeom>
          <a:ln w="50800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円/楕円 37"/>
          <p:cNvSpPr/>
          <p:nvPr/>
        </p:nvSpPr>
        <p:spPr>
          <a:xfrm>
            <a:off x="5946775" y="6000750"/>
            <a:ext cx="4098925" cy="714375"/>
          </a:xfrm>
          <a:prstGeom prst="ellipse">
            <a:avLst/>
          </a:prstGeom>
          <a:solidFill>
            <a:srgbClr val="FFD8B1"/>
          </a:solidFill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/>
              <a:t>β</a:t>
            </a:r>
            <a:r>
              <a:rPr lang="ja-JP" altLang="en-US" dirty="0"/>
              <a:t>波</a:t>
            </a:r>
            <a:r>
              <a:rPr lang="ja-JP" altLang="en-US" sz="1400" dirty="0"/>
              <a:t>（</a:t>
            </a:r>
            <a:r>
              <a:rPr lang="en-US" altLang="ja-JP" sz="1400" dirty="0"/>
              <a:t>13</a:t>
            </a:r>
            <a:r>
              <a:rPr lang="ja-JP" altLang="en-US" sz="1400" dirty="0"/>
              <a:t>～</a:t>
            </a:r>
            <a:r>
              <a:rPr lang="en-US" altLang="ja-JP" sz="1400" dirty="0"/>
              <a:t>25</a:t>
            </a:r>
            <a:r>
              <a:rPr lang="ja-JP" altLang="en-US" sz="1400" dirty="0"/>
              <a:t>Ｈｚ）</a:t>
            </a:r>
          </a:p>
        </p:txBody>
      </p:sp>
      <p:sp>
        <p:nvSpPr>
          <p:cNvPr id="40" name="爆発 1 39"/>
          <p:cNvSpPr/>
          <p:nvPr/>
        </p:nvSpPr>
        <p:spPr>
          <a:xfrm>
            <a:off x="5303838" y="5357813"/>
            <a:ext cx="4983162" cy="914400"/>
          </a:xfrm>
          <a:prstGeom prst="irregularSeal1">
            <a:avLst/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/>
              <a:t>緊張・イライラ時の脳波</a:t>
            </a:r>
          </a:p>
        </p:txBody>
      </p:sp>
      <p:sp>
        <p:nvSpPr>
          <p:cNvPr id="6" name="フローチャート : 代替処理 5"/>
          <p:cNvSpPr/>
          <p:nvPr/>
        </p:nvSpPr>
        <p:spPr>
          <a:xfrm>
            <a:off x="1768475" y="1428750"/>
            <a:ext cx="6670675" cy="612775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b="1" dirty="0"/>
              <a:t>　　　　　　　　　　　</a:t>
            </a:r>
            <a:r>
              <a:rPr lang="en-US" altLang="ja-JP" sz="2000" b="1" dirty="0"/>
              <a:t>1</a:t>
            </a:r>
            <a:r>
              <a:rPr lang="ja-JP" altLang="en-US" sz="2000" b="1" dirty="0"/>
              <a:t>段階　</a:t>
            </a:r>
          </a:p>
        </p:txBody>
      </p:sp>
      <p:sp>
        <p:nvSpPr>
          <p:cNvPr id="7" name="フローチャート : 代替処理 6"/>
          <p:cNvSpPr/>
          <p:nvPr/>
        </p:nvSpPr>
        <p:spPr>
          <a:xfrm>
            <a:off x="1768475" y="2500313"/>
            <a:ext cx="6670675" cy="612775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b="1" dirty="0"/>
              <a:t>　　　　　　　　　　　</a:t>
            </a:r>
            <a:r>
              <a:rPr lang="en-US" altLang="ja-JP" sz="2000" b="1" dirty="0"/>
              <a:t>2</a:t>
            </a:r>
            <a:r>
              <a:rPr lang="ja-JP" altLang="en-US" sz="2000" b="1" dirty="0"/>
              <a:t>段階　</a:t>
            </a:r>
            <a:endParaRPr lang="en-US" altLang="ja-JP" sz="2000" b="1" dirty="0"/>
          </a:p>
        </p:txBody>
      </p:sp>
      <p:sp>
        <p:nvSpPr>
          <p:cNvPr id="8" name="フローチャート : 代替処理 7"/>
          <p:cNvSpPr/>
          <p:nvPr/>
        </p:nvSpPr>
        <p:spPr>
          <a:xfrm>
            <a:off x="1768475" y="3571875"/>
            <a:ext cx="6670675" cy="612775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b="1" dirty="0"/>
              <a:t>　　　　　　　　　　　</a:t>
            </a:r>
            <a:r>
              <a:rPr lang="en-US" altLang="ja-JP" sz="2000" b="1" dirty="0"/>
              <a:t>3</a:t>
            </a:r>
            <a:r>
              <a:rPr lang="ja-JP" altLang="en-US" sz="2000" b="1" dirty="0"/>
              <a:t>段階　</a:t>
            </a:r>
          </a:p>
        </p:txBody>
      </p:sp>
      <p:sp>
        <p:nvSpPr>
          <p:cNvPr id="9" name="フローチャート : 代替処理 8"/>
          <p:cNvSpPr/>
          <p:nvPr/>
        </p:nvSpPr>
        <p:spPr>
          <a:xfrm>
            <a:off x="1768475" y="4643438"/>
            <a:ext cx="6670675" cy="612775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b="1" dirty="0"/>
              <a:t>　　　　　　　　　　　</a:t>
            </a:r>
            <a:r>
              <a:rPr lang="en-US" altLang="ja-JP" sz="2000" b="1" dirty="0"/>
              <a:t>4</a:t>
            </a:r>
            <a:r>
              <a:rPr lang="ja-JP" altLang="en-US" sz="2000" b="1" dirty="0"/>
              <a:t>段階　</a:t>
            </a:r>
          </a:p>
        </p:txBody>
      </p:sp>
      <p:grpSp>
        <p:nvGrpSpPr>
          <p:cNvPr id="7181" name="下矢印 30"/>
          <p:cNvGrpSpPr>
            <a:grpSpLocks/>
          </p:cNvGrpSpPr>
          <p:nvPr/>
        </p:nvGrpSpPr>
        <p:grpSpPr bwMode="auto">
          <a:xfrm>
            <a:off x="398463" y="1384300"/>
            <a:ext cx="1446212" cy="3913188"/>
            <a:chOff x="223" y="872"/>
            <a:chExt cx="810" cy="2465"/>
          </a:xfrm>
        </p:grpSpPr>
        <p:pic>
          <p:nvPicPr>
            <p:cNvPr id="7188" name="下矢印 30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3" y="872"/>
              <a:ext cx="810" cy="2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89" name="Text Box 14"/>
            <p:cNvSpPr txBox="1">
              <a:spLocks noChangeArrowheads="1"/>
            </p:cNvSpPr>
            <p:nvPr/>
          </p:nvSpPr>
          <p:spPr bwMode="auto">
            <a:xfrm>
              <a:off x="450" y="900"/>
              <a:ext cx="360" cy="2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anchor="ctr"/>
            <a:lstStyle/>
            <a:p>
              <a:pPr algn="ctr"/>
              <a:r>
                <a:rPr lang="en-US" altLang="ja-JP" sz="2000" b="1">
                  <a:solidFill>
                    <a:srgbClr val="FFFFFF"/>
                  </a:solidFill>
                </a:rPr>
                <a:t>1</a:t>
              </a:r>
              <a:r>
                <a:rPr lang="ja-JP" altLang="en-US" sz="2000" b="1">
                  <a:solidFill>
                    <a:srgbClr val="FFFFFF"/>
                  </a:solidFill>
                </a:rPr>
                <a:t>周期約</a:t>
              </a:r>
              <a:r>
                <a:rPr lang="en-US" altLang="ja-JP" sz="2000" b="1">
                  <a:solidFill>
                    <a:srgbClr val="FFFFFF"/>
                  </a:solidFill>
                </a:rPr>
                <a:t>90</a:t>
              </a:r>
              <a:r>
                <a:rPr lang="ja-JP" altLang="en-US" sz="2000" b="1">
                  <a:solidFill>
                    <a:srgbClr val="FFFFFF"/>
                  </a:solidFill>
                </a:rPr>
                <a:t>分</a:t>
              </a:r>
            </a:p>
          </p:txBody>
        </p:sp>
      </p:grpSp>
      <p:sp>
        <p:nvSpPr>
          <p:cNvPr id="35" name="円/楕円 34"/>
          <p:cNvSpPr/>
          <p:nvPr/>
        </p:nvSpPr>
        <p:spPr>
          <a:xfrm>
            <a:off x="5946775" y="1500188"/>
            <a:ext cx="2492375" cy="48577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/>
              <a:t>θ</a:t>
            </a:r>
            <a:r>
              <a:rPr lang="ja-JP" altLang="en-US" dirty="0"/>
              <a:t>波</a:t>
            </a:r>
            <a:r>
              <a:rPr lang="ja-JP" altLang="en-US" sz="1400" dirty="0"/>
              <a:t>（</a:t>
            </a:r>
            <a:r>
              <a:rPr lang="en-US" altLang="ja-JP" sz="1400" dirty="0"/>
              <a:t>4</a:t>
            </a:r>
            <a:r>
              <a:rPr lang="ja-JP" altLang="en-US" sz="1400" dirty="0"/>
              <a:t>～</a:t>
            </a:r>
            <a:r>
              <a:rPr lang="en-US" altLang="ja-JP" sz="1400" dirty="0"/>
              <a:t>8</a:t>
            </a:r>
            <a:r>
              <a:rPr lang="ja-JP" altLang="en-US" sz="1400" dirty="0"/>
              <a:t>Ｈｚ）</a:t>
            </a:r>
          </a:p>
        </p:txBody>
      </p:sp>
      <p:sp>
        <p:nvSpPr>
          <p:cNvPr id="36" name="円/楕円 35"/>
          <p:cNvSpPr/>
          <p:nvPr/>
        </p:nvSpPr>
        <p:spPr>
          <a:xfrm>
            <a:off x="5946775" y="2571750"/>
            <a:ext cx="2492375" cy="135731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/>
              <a:t>α</a:t>
            </a:r>
            <a:r>
              <a:rPr lang="ja-JP" altLang="en-US" dirty="0"/>
              <a:t>波</a:t>
            </a:r>
            <a:r>
              <a:rPr lang="ja-JP" altLang="en-US" sz="1400" dirty="0"/>
              <a:t>（</a:t>
            </a:r>
            <a:r>
              <a:rPr lang="en-US" altLang="ja-JP" sz="1400" dirty="0"/>
              <a:t>8</a:t>
            </a:r>
            <a:r>
              <a:rPr lang="ja-JP" altLang="en-US" sz="1400" dirty="0"/>
              <a:t>～</a:t>
            </a:r>
            <a:r>
              <a:rPr lang="en-US" altLang="ja-JP" sz="1400" dirty="0"/>
              <a:t>13</a:t>
            </a:r>
            <a:r>
              <a:rPr lang="ja-JP" altLang="en-US" sz="1400" dirty="0"/>
              <a:t>Ｈｚ）</a:t>
            </a:r>
          </a:p>
        </p:txBody>
      </p:sp>
      <p:sp>
        <p:nvSpPr>
          <p:cNvPr id="37" name="円/楕円 36"/>
          <p:cNvSpPr/>
          <p:nvPr/>
        </p:nvSpPr>
        <p:spPr>
          <a:xfrm>
            <a:off x="5946775" y="4000500"/>
            <a:ext cx="2492375" cy="128587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/>
              <a:t>δ</a:t>
            </a:r>
            <a:r>
              <a:rPr lang="ja-JP" altLang="en-US" dirty="0"/>
              <a:t>波</a:t>
            </a:r>
            <a:r>
              <a:rPr lang="ja-JP" altLang="en-US" sz="1400" dirty="0"/>
              <a:t>（</a:t>
            </a:r>
            <a:r>
              <a:rPr lang="en-US" altLang="ja-JP" sz="1400" dirty="0"/>
              <a:t>0.5</a:t>
            </a:r>
            <a:r>
              <a:rPr lang="ja-JP" altLang="en-US" sz="1400" dirty="0"/>
              <a:t>～</a:t>
            </a:r>
            <a:r>
              <a:rPr lang="en-US" altLang="ja-JP" sz="1400" dirty="0"/>
              <a:t>4</a:t>
            </a:r>
            <a:r>
              <a:rPr lang="ja-JP" altLang="en-US" sz="1400" dirty="0"/>
              <a:t>Ｈｚ）</a:t>
            </a:r>
          </a:p>
        </p:txBody>
      </p:sp>
      <p:sp>
        <p:nvSpPr>
          <p:cNvPr id="44" name="上下矢印 43"/>
          <p:cNvSpPr/>
          <p:nvPr/>
        </p:nvSpPr>
        <p:spPr>
          <a:xfrm>
            <a:off x="1847850" y="1500188"/>
            <a:ext cx="1046163" cy="3714750"/>
          </a:xfrm>
          <a:prstGeom prst="up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b="1">
                <a:solidFill>
                  <a:srgbClr val="000000"/>
                </a:solidFill>
              </a:rPr>
              <a:t>浅　　　　ノンレム睡眠　　　　　深</a:t>
            </a:r>
          </a:p>
        </p:txBody>
      </p:sp>
      <p:sp>
        <p:nvSpPr>
          <p:cNvPr id="42" name="対角する 2 つの角を切り取った四角形 41"/>
          <p:cNvSpPr/>
          <p:nvPr/>
        </p:nvSpPr>
        <p:spPr>
          <a:xfrm>
            <a:off x="2571750" y="4786313"/>
            <a:ext cx="1285875" cy="357187"/>
          </a:xfrm>
          <a:prstGeom prst="snip2DiagRect">
            <a:avLst/>
          </a:prstGeom>
          <a:solidFill>
            <a:srgbClr val="FFCCFF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accent4"/>
                </a:solidFill>
              </a:rPr>
              <a:t>レム睡眠</a:t>
            </a:r>
            <a:endParaRPr lang="en-US" altLang="ja-JP" b="1" dirty="0">
              <a:solidFill>
                <a:schemeClr val="accent4"/>
              </a:solidFill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9001125" y="2000250"/>
            <a:ext cx="482600" cy="2643188"/>
          </a:xfrm>
          <a:prstGeom prst="roundRect">
            <a:avLst/>
          </a:prstGeom>
          <a:solidFill>
            <a:srgbClr val="CCFFCC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b="1" dirty="0"/>
              <a:t>約</a:t>
            </a:r>
            <a:r>
              <a:rPr lang="en-US" altLang="ja-JP" b="1" dirty="0"/>
              <a:t>4</a:t>
            </a:r>
            <a:r>
              <a:rPr lang="ja-JP" altLang="en-US" b="1" dirty="0"/>
              <a:t>～</a:t>
            </a:r>
            <a:r>
              <a:rPr lang="en-US" altLang="ja-JP" b="1" dirty="0"/>
              <a:t>6</a:t>
            </a:r>
            <a:r>
              <a:rPr lang="ja-JP" altLang="en-US" b="1" dirty="0"/>
              <a:t>周期繰り返す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睡眠の種類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1687513" y="1785938"/>
            <a:ext cx="7635875" cy="19288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1">
              <a:buFont typeface="Wingdings" pitchFamily="2" charset="2"/>
              <a:buChar char="n"/>
              <a:defRPr/>
            </a:pPr>
            <a:r>
              <a:rPr lang="ja-JP" altLang="en-US" sz="2000" b="1" dirty="0">
                <a:solidFill>
                  <a:schemeClr val="tx2">
                    <a:lumMod val="65000"/>
                    <a:lumOff val="35000"/>
                  </a:schemeClr>
                </a:solidFill>
              </a:rPr>
              <a:t>急速眼球運動をしている</a:t>
            </a:r>
            <a:endParaRPr lang="en-US" altLang="ja-JP" sz="2000" b="1" dirty="0">
              <a:solidFill>
                <a:schemeClr val="tx2">
                  <a:lumMod val="65000"/>
                  <a:lumOff val="35000"/>
                </a:schemeClr>
              </a:solidFill>
            </a:endParaRPr>
          </a:p>
          <a:p>
            <a:pPr lvl="1">
              <a:buFont typeface="Wingdings" pitchFamily="2" charset="2"/>
              <a:buChar char="n"/>
              <a:defRPr/>
            </a:pPr>
            <a:r>
              <a:rPr lang="ja-JP" altLang="en-US" sz="2000" b="1" dirty="0">
                <a:solidFill>
                  <a:schemeClr val="tx2">
                    <a:lumMod val="65000"/>
                    <a:lumOff val="35000"/>
                  </a:schemeClr>
                </a:solidFill>
              </a:rPr>
              <a:t>筋肉の緊張は完全に消えている</a:t>
            </a:r>
            <a:endParaRPr lang="en-US" altLang="ja-JP" sz="2000" b="1" dirty="0">
              <a:solidFill>
                <a:schemeClr val="tx2">
                  <a:lumMod val="65000"/>
                  <a:lumOff val="35000"/>
                </a:schemeClr>
              </a:solidFill>
            </a:endParaRPr>
          </a:p>
          <a:p>
            <a:pPr lvl="1">
              <a:buFont typeface="Wingdings" pitchFamily="2" charset="2"/>
              <a:buChar char="n"/>
              <a:defRPr/>
            </a:pPr>
            <a:r>
              <a:rPr lang="ja-JP" altLang="en-US" sz="2000" b="1" dirty="0">
                <a:solidFill>
                  <a:schemeClr val="tx2">
                    <a:lumMod val="65000"/>
                    <a:lumOff val="35000"/>
                  </a:schemeClr>
                </a:solidFill>
              </a:rPr>
              <a:t>脳は覚醒時に近い状態</a:t>
            </a:r>
            <a:endParaRPr lang="en-US" altLang="ja-JP" sz="2000" b="1" dirty="0">
              <a:solidFill>
                <a:schemeClr val="tx2">
                  <a:lumMod val="65000"/>
                  <a:lumOff val="35000"/>
                </a:schemeClr>
              </a:solidFill>
            </a:endParaRPr>
          </a:p>
          <a:p>
            <a:pPr lvl="1">
              <a:buFont typeface="Wingdings" pitchFamily="2" charset="2"/>
              <a:buChar char="n"/>
              <a:defRPr/>
            </a:pPr>
            <a:r>
              <a:rPr lang="ja-JP" altLang="en-US" sz="2000" b="1" dirty="0">
                <a:solidFill>
                  <a:schemeClr val="tx2">
                    <a:lumMod val="65000"/>
                    <a:lumOff val="35000"/>
                  </a:schemeClr>
                </a:solidFill>
              </a:rPr>
              <a:t>脈拍、呼吸、血圧が不規則に変化する</a:t>
            </a:r>
            <a:endParaRPr lang="en-US" altLang="ja-JP" sz="2000" b="1" dirty="0">
              <a:solidFill>
                <a:schemeClr val="tx2">
                  <a:lumMod val="65000"/>
                  <a:lumOff val="35000"/>
                </a:schemeClr>
              </a:solidFill>
            </a:endParaRPr>
          </a:p>
          <a:p>
            <a:pPr lvl="1">
              <a:buFont typeface="Wingdings" pitchFamily="2" charset="2"/>
              <a:buChar char="n"/>
              <a:defRPr/>
            </a:pPr>
            <a:r>
              <a:rPr lang="ja-JP" altLang="en-US" sz="2000" b="1" dirty="0">
                <a:solidFill>
                  <a:schemeClr val="tx2">
                    <a:lumMod val="65000"/>
                    <a:lumOff val="35000"/>
                  </a:schemeClr>
                </a:solidFill>
              </a:rPr>
              <a:t>夢をみる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1608138" y="4357688"/>
            <a:ext cx="7634287" cy="19288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1">
              <a:buFont typeface="Wingdings" pitchFamily="2" charset="2"/>
              <a:buChar char="n"/>
              <a:defRPr/>
            </a:pPr>
            <a:r>
              <a:rPr lang="ja-JP" altLang="en-US" sz="2000" b="1" dirty="0">
                <a:solidFill>
                  <a:schemeClr val="tx2">
                    <a:lumMod val="65000"/>
                    <a:lumOff val="35000"/>
                  </a:schemeClr>
                </a:solidFill>
              </a:rPr>
              <a:t>レム睡眠以外の状態</a:t>
            </a:r>
            <a:endParaRPr lang="en-US" altLang="ja-JP" sz="2000" b="1" dirty="0">
              <a:solidFill>
                <a:schemeClr val="tx2">
                  <a:lumMod val="65000"/>
                  <a:lumOff val="35000"/>
                </a:schemeClr>
              </a:solidFill>
            </a:endParaRPr>
          </a:p>
          <a:p>
            <a:pPr lvl="1">
              <a:buFont typeface="Wingdings" pitchFamily="2" charset="2"/>
              <a:buChar char="n"/>
              <a:defRPr/>
            </a:pPr>
            <a:r>
              <a:rPr lang="ja-JP" altLang="en-US" sz="2000" b="1" dirty="0">
                <a:solidFill>
                  <a:schemeClr val="tx2">
                    <a:lumMod val="65000"/>
                    <a:lumOff val="35000"/>
                  </a:schemeClr>
                </a:solidFill>
              </a:rPr>
              <a:t>筋肉の緊張がみられる</a:t>
            </a:r>
            <a:endParaRPr lang="en-US" altLang="ja-JP" sz="2000" b="1" dirty="0">
              <a:solidFill>
                <a:schemeClr val="tx2">
                  <a:lumMod val="65000"/>
                  <a:lumOff val="35000"/>
                </a:schemeClr>
              </a:solidFill>
            </a:endParaRPr>
          </a:p>
          <a:p>
            <a:pPr lvl="1">
              <a:buFont typeface="Wingdings" pitchFamily="2" charset="2"/>
              <a:buChar char="n"/>
              <a:defRPr/>
            </a:pPr>
            <a:r>
              <a:rPr lang="ja-JP" altLang="en-US" sz="2000" b="1" dirty="0">
                <a:solidFill>
                  <a:schemeClr val="tx2">
                    <a:lumMod val="65000"/>
                    <a:lumOff val="35000"/>
                  </a:schemeClr>
                </a:solidFill>
              </a:rPr>
              <a:t>脳は休息している</a:t>
            </a:r>
            <a:endParaRPr lang="en-US" altLang="ja-JP" sz="2000" b="1" dirty="0">
              <a:solidFill>
                <a:schemeClr val="tx2">
                  <a:lumMod val="65000"/>
                  <a:lumOff val="35000"/>
                </a:schemeClr>
              </a:solidFill>
            </a:endParaRPr>
          </a:p>
          <a:p>
            <a:pPr lvl="1">
              <a:buFont typeface="Wingdings" pitchFamily="2" charset="2"/>
              <a:buChar char="n"/>
              <a:defRPr/>
            </a:pPr>
            <a:r>
              <a:rPr lang="ja-JP" altLang="en-US" sz="2000" b="1" dirty="0">
                <a:solidFill>
                  <a:schemeClr val="tx2">
                    <a:lumMod val="65000"/>
                    <a:lumOff val="35000"/>
                  </a:schemeClr>
                </a:solidFill>
              </a:rPr>
              <a:t>脈拍、呼吸、血圧が安定している</a:t>
            </a:r>
          </a:p>
        </p:txBody>
      </p:sp>
      <p:sp>
        <p:nvSpPr>
          <p:cNvPr id="8" name="フローチャート : せん孔テープ 7"/>
          <p:cNvSpPr/>
          <p:nvPr/>
        </p:nvSpPr>
        <p:spPr>
          <a:xfrm>
            <a:off x="884238" y="1214438"/>
            <a:ext cx="2732087" cy="804862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/>
              <a:t>レム睡眠</a:t>
            </a:r>
          </a:p>
        </p:txBody>
      </p:sp>
      <p:sp>
        <p:nvSpPr>
          <p:cNvPr id="9" name="フローチャート : せん孔テープ 8"/>
          <p:cNvSpPr/>
          <p:nvPr/>
        </p:nvSpPr>
        <p:spPr>
          <a:xfrm>
            <a:off x="884238" y="3857625"/>
            <a:ext cx="2732087" cy="804863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/>
              <a:t>ノンレム睡眠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5303838" y="5857875"/>
            <a:ext cx="3054350" cy="857250"/>
          </a:xfrm>
          <a:prstGeom prst="rect">
            <a:avLst/>
          </a:prstGeom>
          <a:solidFill>
            <a:srgbClr val="FFE0C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b="1" dirty="0">
                <a:latin typeface="HGS創英ﾌﾟﾚｾﾞﾝｽEB" pitchFamily="18" charset="-128"/>
                <a:ea typeface="HGS創英ﾌﾟﾚｾﾞﾝｽEB" pitchFamily="18" charset="-128"/>
              </a:rPr>
              <a:t>次の睡眠に</a:t>
            </a:r>
            <a:endParaRPr lang="en-US" altLang="ja-JP" sz="2000" b="1" dirty="0">
              <a:latin typeface="HGS創英ﾌﾟﾚｾﾞﾝｽEB" pitchFamily="18" charset="-128"/>
              <a:ea typeface="HGS創英ﾌﾟﾚｾﾞﾝｽEB" pitchFamily="18" charset="-128"/>
            </a:endParaRPr>
          </a:p>
          <a:p>
            <a:pPr algn="ctr">
              <a:defRPr/>
            </a:pPr>
            <a:r>
              <a:rPr lang="ja-JP" altLang="en-US" sz="2000" b="1" dirty="0">
                <a:latin typeface="HGS創英ﾌﾟﾚｾﾞﾝｽEB" pitchFamily="18" charset="-128"/>
                <a:ea typeface="HGS創英ﾌﾟﾚｾﾞﾝｽEB" pitchFamily="18" charset="-128"/>
              </a:rPr>
              <a:t>移行しやすい</a:t>
            </a:r>
          </a:p>
        </p:txBody>
      </p:sp>
      <p:sp>
        <p:nvSpPr>
          <p:cNvPr id="921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睡眠の周期と種類</a:t>
            </a:r>
          </a:p>
        </p:txBody>
      </p:sp>
      <p:sp>
        <p:nvSpPr>
          <p:cNvPr id="7" name="フローチャート : 代替処理 6"/>
          <p:cNvSpPr/>
          <p:nvPr/>
        </p:nvSpPr>
        <p:spPr>
          <a:xfrm>
            <a:off x="1687513" y="2428875"/>
            <a:ext cx="5707062" cy="612775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altLang="ja-JP" sz="2000" b="1" dirty="0"/>
              <a:t>2</a:t>
            </a:r>
            <a:r>
              <a:rPr lang="ja-JP" altLang="en-US" sz="2000" b="1" dirty="0"/>
              <a:t>段階　浅い眠り　　脳波不安定</a:t>
            </a:r>
            <a:endParaRPr lang="en-US" altLang="ja-JP" sz="2000" b="1" dirty="0"/>
          </a:p>
        </p:txBody>
      </p:sp>
      <p:sp>
        <p:nvSpPr>
          <p:cNvPr id="8" name="フローチャート : 代替処理 7"/>
          <p:cNvSpPr/>
          <p:nvPr/>
        </p:nvSpPr>
        <p:spPr>
          <a:xfrm>
            <a:off x="1687513" y="3500438"/>
            <a:ext cx="5707062" cy="612775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altLang="ja-JP" sz="2000" b="1" dirty="0"/>
              <a:t>3</a:t>
            </a:r>
            <a:r>
              <a:rPr lang="ja-JP" altLang="en-US" sz="2000" b="1" dirty="0"/>
              <a:t>段階　深い眠り　　脳波安定</a:t>
            </a:r>
          </a:p>
        </p:txBody>
      </p:sp>
      <p:sp>
        <p:nvSpPr>
          <p:cNvPr id="9" name="フローチャート : 代替処理 8"/>
          <p:cNvSpPr/>
          <p:nvPr/>
        </p:nvSpPr>
        <p:spPr>
          <a:xfrm>
            <a:off x="1687513" y="4572000"/>
            <a:ext cx="5707062" cy="612775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altLang="ja-JP" sz="2000" b="1" dirty="0"/>
              <a:t>4</a:t>
            </a:r>
            <a:r>
              <a:rPr lang="ja-JP" altLang="en-US" sz="2000" b="1" dirty="0"/>
              <a:t>段階　最も深い眠り　　脳が完全休止</a:t>
            </a:r>
          </a:p>
        </p:txBody>
      </p:sp>
      <p:cxnSp>
        <p:nvCxnSpPr>
          <p:cNvPr id="11" name="直線矢印コネクタ 10"/>
          <p:cNvCxnSpPr/>
          <p:nvPr/>
        </p:nvCxnSpPr>
        <p:spPr>
          <a:xfrm rot="5400000">
            <a:off x="3557588" y="2228850"/>
            <a:ext cx="458788" cy="1587"/>
          </a:xfrm>
          <a:prstGeom prst="straightConnector1">
            <a:avLst/>
          </a:prstGeom>
          <a:ln w="508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 rot="5400000">
            <a:off x="3557588" y="3300413"/>
            <a:ext cx="458787" cy="1587"/>
          </a:xfrm>
          <a:prstGeom prst="straightConnector1">
            <a:avLst/>
          </a:prstGeom>
          <a:ln w="508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rot="5400000">
            <a:off x="3557588" y="4371975"/>
            <a:ext cx="458788" cy="1587"/>
          </a:xfrm>
          <a:prstGeom prst="straightConnector1">
            <a:avLst/>
          </a:prstGeom>
          <a:ln w="508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カギ線コネクタ 20"/>
          <p:cNvCxnSpPr/>
          <p:nvPr/>
        </p:nvCxnSpPr>
        <p:spPr>
          <a:xfrm flipV="1">
            <a:off x="6572250" y="1643063"/>
            <a:ext cx="1588" cy="3214687"/>
          </a:xfrm>
          <a:prstGeom prst="bentConnector3">
            <a:avLst>
              <a:gd name="adj1" fmla="val 63003546"/>
            </a:avLst>
          </a:prstGeom>
          <a:ln w="50800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六角形 16"/>
          <p:cNvSpPr/>
          <p:nvPr/>
        </p:nvSpPr>
        <p:spPr>
          <a:xfrm>
            <a:off x="6429375" y="4929188"/>
            <a:ext cx="1687513" cy="571500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/>
              <a:t>30</a:t>
            </a:r>
            <a:r>
              <a:rPr lang="ja-JP" altLang="en-US" dirty="0"/>
              <a:t>～</a:t>
            </a:r>
            <a:r>
              <a:rPr lang="en-US" altLang="ja-JP" dirty="0"/>
              <a:t>40</a:t>
            </a:r>
            <a:r>
              <a:rPr lang="ja-JP" altLang="en-US" dirty="0"/>
              <a:t>分</a:t>
            </a:r>
          </a:p>
        </p:txBody>
      </p:sp>
      <p:sp>
        <p:nvSpPr>
          <p:cNvPr id="20" name="六角形 19"/>
          <p:cNvSpPr/>
          <p:nvPr/>
        </p:nvSpPr>
        <p:spPr>
          <a:xfrm>
            <a:off x="6429375" y="2786063"/>
            <a:ext cx="1687513" cy="571500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/>
              <a:t>10</a:t>
            </a:r>
            <a:r>
              <a:rPr lang="ja-JP" altLang="en-US" dirty="0"/>
              <a:t>～</a:t>
            </a:r>
            <a:r>
              <a:rPr lang="en-US" altLang="ja-JP" dirty="0"/>
              <a:t>15</a:t>
            </a:r>
            <a:r>
              <a:rPr lang="ja-JP" altLang="en-US" dirty="0"/>
              <a:t>分</a:t>
            </a:r>
          </a:p>
        </p:txBody>
      </p:sp>
      <p:sp>
        <p:nvSpPr>
          <p:cNvPr id="22" name="六角形 21"/>
          <p:cNvSpPr/>
          <p:nvPr/>
        </p:nvSpPr>
        <p:spPr>
          <a:xfrm>
            <a:off x="6429375" y="3857625"/>
            <a:ext cx="1687513" cy="571500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/>
              <a:t>5</a:t>
            </a:r>
            <a:r>
              <a:rPr lang="ja-JP" altLang="en-US" dirty="0"/>
              <a:t>～</a:t>
            </a:r>
            <a:r>
              <a:rPr lang="en-US" altLang="ja-JP" dirty="0"/>
              <a:t>10</a:t>
            </a:r>
            <a:r>
              <a:rPr lang="ja-JP" altLang="en-US" dirty="0"/>
              <a:t>分</a:t>
            </a:r>
          </a:p>
        </p:txBody>
      </p:sp>
      <p:sp>
        <p:nvSpPr>
          <p:cNvPr id="25" name="フローチャート : 代替処理 24"/>
          <p:cNvSpPr/>
          <p:nvPr/>
        </p:nvSpPr>
        <p:spPr>
          <a:xfrm>
            <a:off x="1687513" y="1357313"/>
            <a:ext cx="5707062" cy="612775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altLang="ja-JP" sz="2000" b="1" dirty="0"/>
              <a:t>1</a:t>
            </a:r>
            <a:r>
              <a:rPr lang="ja-JP" altLang="en-US" sz="2000" b="1" dirty="0"/>
              <a:t>段階　少しの物音や気配で目が覚める</a:t>
            </a:r>
          </a:p>
        </p:txBody>
      </p:sp>
      <p:grpSp>
        <p:nvGrpSpPr>
          <p:cNvPr id="9231" name="下矢印 25"/>
          <p:cNvGrpSpPr>
            <a:grpSpLocks/>
          </p:cNvGrpSpPr>
          <p:nvPr/>
        </p:nvGrpSpPr>
        <p:grpSpPr bwMode="auto">
          <a:xfrm>
            <a:off x="322263" y="1316038"/>
            <a:ext cx="1439862" cy="3914775"/>
            <a:chOff x="180" y="829"/>
            <a:chExt cx="807" cy="2466"/>
          </a:xfrm>
        </p:grpSpPr>
        <p:pic>
          <p:nvPicPr>
            <p:cNvPr id="9238" name="下矢印 2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80" y="829"/>
              <a:ext cx="807" cy="2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39" name="Text Box 16"/>
            <p:cNvSpPr txBox="1">
              <a:spLocks noChangeArrowheads="1"/>
            </p:cNvSpPr>
            <p:nvPr/>
          </p:nvSpPr>
          <p:spPr bwMode="auto">
            <a:xfrm>
              <a:off x="405" y="855"/>
              <a:ext cx="360" cy="2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anchor="ctr"/>
            <a:lstStyle/>
            <a:p>
              <a:pPr algn="ctr"/>
              <a:r>
                <a:rPr lang="en-US" altLang="ja-JP" sz="2000" b="1">
                  <a:solidFill>
                    <a:srgbClr val="FFFFFF"/>
                  </a:solidFill>
                </a:rPr>
                <a:t>1</a:t>
              </a:r>
              <a:r>
                <a:rPr lang="ja-JP" altLang="en-US" sz="2000" b="1">
                  <a:solidFill>
                    <a:srgbClr val="FFFFFF"/>
                  </a:solidFill>
                </a:rPr>
                <a:t>周期約</a:t>
              </a:r>
              <a:r>
                <a:rPr lang="en-US" altLang="ja-JP" sz="2000" b="1">
                  <a:solidFill>
                    <a:srgbClr val="FFFFFF"/>
                  </a:solidFill>
                </a:rPr>
                <a:t>90</a:t>
              </a:r>
              <a:r>
                <a:rPr lang="ja-JP" altLang="en-US" sz="2000" b="1">
                  <a:solidFill>
                    <a:srgbClr val="FFFFFF"/>
                  </a:solidFill>
                </a:rPr>
                <a:t>分</a:t>
              </a:r>
            </a:p>
          </p:txBody>
        </p:sp>
      </p:grpSp>
      <p:sp>
        <p:nvSpPr>
          <p:cNvPr id="23" name="六角形 22"/>
          <p:cNvSpPr/>
          <p:nvPr/>
        </p:nvSpPr>
        <p:spPr>
          <a:xfrm>
            <a:off x="6429375" y="1714500"/>
            <a:ext cx="1687513" cy="571500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約</a:t>
            </a:r>
            <a:r>
              <a:rPr lang="en-US" altLang="ja-JP" dirty="0"/>
              <a:t>5</a:t>
            </a:r>
            <a:r>
              <a:rPr lang="ja-JP" altLang="en-US" dirty="0"/>
              <a:t>分</a:t>
            </a:r>
          </a:p>
        </p:txBody>
      </p:sp>
      <p:sp>
        <p:nvSpPr>
          <p:cNvPr id="32" name="円/楕円 31"/>
          <p:cNvSpPr/>
          <p:nvPr/>
        </p:nvSpPr>
        <p:spPr>
          <a:xfrm>
            <a:off x="723900" y="3286125"/>
            <a:ext cx="7473950" cy="2286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下矢印 23"/>
          <p:cNvSpPr/>
          <p:nvPr/>
        </p:nvSpPr>
        <p:spPr>
          <a:xfrm>
            <a:off x="1847850" y="5357813"/>
            <a:ext cx="4822825" cy="571500"/>
          </a:xfrm>
          <a:prstGeom prst="downArrow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dirty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覚　醒</a:t>
            </a:r>
          </a:p>
        </p:txBody>
      </p:sp>
      <p:sp>
        <p:nvSpPr>
          <p:cNvPr id="29" name="下矢印 28"/>
          <p:cNvSpPr/>
          <p:nvPr/>
        </p:nvSpPr>
        <p:spPr>
          <a:xfrm rot="19482216">
            <a:off x="5784850" y="2863850"/>
            <a:ext cx="2554288" cy="3186113"/>
          </a:xfrm>
          <a:prstGeom prst="downArrow">
            <a:avLst/>
          </a:prstGeom>
          <a:solidFill>
            <a:srgbClr val="99CC00"/>
          </a:solidFill>
          <a:ln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/>
              <a:t>途中覚醒</a:t>
            </a:r>
          </a:p>
        </p:txBody>
      </p:sp>
      <p:sp>
        <p:nvSpPr>
          <p:cNvPr id="30" name="雲 29"/>
          <p:cNvSpPr/>
          <p:nvPr/>
        </p:nvSpPr>
        <p:spPr>
          <a:xfrm>
            <a:off x="6831013" y="5214938"/>
            <a:ext cx="3135312" cy="141446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tx2">
                    <a:lumMod val="65000"/>
                    <a:lumOff val="35000"/>
                  </a:schemeClr>
                </a:solidFill>
              </a:rPr>
              <a:t>眠気の持続</a:t>
            </a:r>
            <a:endParaRPr lang="en-US" altLang="ja-JP" sz="2400" b="1" dirty="0">
              <a:solidFill>
                <a:schemeClr val="tx2">
                  <a:lumMod val="65000"/>
                  <a:lumOff val="35000"/>
                </a:schemeClr>
              </a:solidFill>
            </a:endParaRPr>
          </a:p>
          <a:p>
            <a:pPr algn="ctr">
              <a:defRPr/>
            </a:pPr>
            <a:r>
              <a:rPr lang="ja-JP" altLang="en-US" sz="2400" b="1" dirty="0">
                <a:solidFill>
                  <a:schemeClr val="tx2">
                    <a:lumMod val="65000"/>
                    <a:lumOff val="35000"/>
                  </a:schemeClr>
                </a:solidFill>
              </a:rPr>
              <a:t>倦怠感</a:t>
            </a:r>
          </a:p>
        </p:txBody>
      </p:sp>
      <p:sp>
        <p:nvSpPr>
          <p:cNvPr id="27" name="ホームベース 26"/>
          <p:cNvSpPr/>
          <p:nvPr/>
        </p:nvSpPr>
        <p:spPr>
          <a:xfrm>
            <a:off x="2813050" y="5929313"/>
            <a:ext cx="2973388" cy="785812"/>
          </a:xfrm>
          <a:prstGeom prst="homePlate">
            <a:avLst>
              <a:gd name="adj" fmla="val 102281"/>
            </a:avLst>
          </a:prstGeom>
          <a:solidFill>
            <a:srgbClr val="FFCC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dirty="0">
                <a:latin typeface="HG創英角ﾎﾟｯﾌﾟ体" pitchFamily="49" charset="-128"/>
                <a:ea typeface="HG創英角ﾎﾟｯﾌﾟ体" pitchFamily="49" charset="-128"/>
              </a:rPr>
              <a:t>すっきり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2" grpId="0" animBg="1"/>
      <p:bldP spid="24" grpId="0" animBg="1"/>
      <p:bldP spid="29" grpId="0" animBg="1"/>
      <p:bldP spid="30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施設でできるアプローチ①</a:t>
            </a:r>
          </a:p>
        </p:txBody>
      </p:sp>
      <p:sp>
        <p:nvSpPr>
          <p:cNvPr id="10243" name="テキスト ボックス 6"/>
          <p:cNvSpPr txBox="1">
            <a:spLocks noChangeArrowheads="1"/>
          </p:cNvSpPr>
          <p:nvPr/>
        </p:nvSpPr>
        <p:spPr bwMode="auto">
          <a:xfrm>
            <a:off x="514350" y="2143125"/>
            <a:ext cx="9258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4000"/>
              <a:t>睡眠周期の把握</a:t>
            </a:r>
          </a:p>
        </p:txBody>
      </p:sp>
      <p:sp>
        <p:nvSpPr>
          <p:cNvPr id="10244" name="テキスト ボックス 4"/>
          <p:cNvSpPr txBox="1">
            <a:spLocks noChangeArrowheads="1"/>
          </p:cNvSpPr>
          <p:nvPr/>
        </p:nvSpPr>
        <p:spPr bwMode="auto">
          <a:xfrm>
            <a:off x="1285875" y="3643313"/>
            <a:ext cx="79597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2800"/>
              <a:t>夜間の身体介護を周期の切れ目に調整する</a:t>
            </a:r>
            <a:endParaRPr lang="en-US" altLang="ja-JP" sz="2800"/>
          </a:p>
          <a:p>
            <a:r>
              <a:rPr lang="ja-JP" altLang="en-US" sz="2800"/>
              <a:t>（オムツ交換、体位変換）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小波 12"/>
          <p:cNvSpPr/>
          <p:nvPr/>
        </p:nvSpPr>
        <p:spPr>
          <a:xfrm>
            <a:off x="4581525" y="4143375"/>
            <a:ext cx="5062538" cy="914400"/>
          </a:xfrm>
          <a:prstGeom prst="doubleWav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7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800" dirty="0"/>
              <a:t>　　　浅い睡眠　　　　　　　深</a:t>
            </a:r>
          </a:p>
        </p:txBody>
      </p:sp>
      <p:sp>
        <p:nvSpPr>
          <p:cNvPr id="1126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夜間睡眠と昼寝の違い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4741863" y="2286000"/>
            <a:ext cx="2813050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dirty="0"/>
              <a:t>深い睡眠</a:t>
            </a:r>
          </a:p>
        </p:txBody>
      </p:sp>
      <p:sp>
        <p:nvSpPr>
          <p:cNvPr id="5" name="ホームベース 4"/>
          <p:cNvSpPr/>
          <p:nvPr/>
        </p:nvSpPr>
        <p:spPr>
          <a:xfrm>
            <a:off x="2330450" y="2286000"/>
            <a:ext cx="2813050" cy="857250"/>
          </a:xfrm>
          <a:prstGeom prst="homePlate">
            <a:avLst>
              <a:gd name="adj" fmla="val 9637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dirty="0"/>
              <a:t>浅い睡眠</a:t>
            </a:r>
          </a:p>
        </p:txBody>
      </p:sp>
      <p:sp>
        <p:nvSpPr>
          <p:cNvPr id="8" name="フローチャート : せん孔テープ 7"/>
          <p:cNvSpPr/>
          <p:nvPr/>
        </p:nvSpPr>
        <p:spPr>
          <a:xfrm>
            <a:off x="803275" y="1500188"/>
            <a:ext cx="2813050" cy="1019175"/>
          </a:xfrm>
          <a:prstGeom prst="flowChartPunchedTap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夜の睡眠</a:t>
            </a:r>
          </a:p>
        </p:txBody>
      </p:sp>
      <p:sp>
        <p:nvSpPr>
          <p:cNvPr id="10" name="ホームベース 9"/>
          <p:cNvSpPr/>
          <p:nvPr/>
        </p:nvSpPr>
        <p:spPr>
          <a:xfrm>
            <a:off x="2330450" y="4143375"/>
            <a:ext cx="2813050" cy="857250"/>
          </a:xfrm>
          <a:prstGeom prst="homePlate">
            <a:avLst>
              <a:gd name="adj" fmla="val 9637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dirty="0"/>
              <a:t>深い睡眠</a:t>
            </a:r>
          </a:p>
        </p:txBody>
      </p:sp>
      <p:sp>
        <p:nvSpPr>
          <p:cNvPr id="11" name="フローチャート : せん孔テープ 10"/>
          <p:cNvSpPr/>
          <p:nvPr/>
        </p:nvSpPr>
        <p:spPr>
          <a:xfrm>
            <a:off x="884238" y="3357563"/>
            <a:ext cx="2813050" cy="1019175"/>
          </a:xfrm>
          <a:prstGeom prst="flowChartPunchedTape">
            <a:avLst/>
          </a:prstGeom>
          <a:solidFill>
            <a:srgbClr val="FFFF99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昼寝</a:t>
            </a:r>
          </a:p>
        </p:txBody>
      </p:sp>
      <p:sp>
        <p:nvSpPr>
          <p:cNvPr id="14" name="減算記号 13"/>
          <p:cNvSpPr>
            <a:spLocks noChangeArrowheads="1"/>
          </p:cNvSpPr>
          <p:nvPr/>
        </p:nvSpPr>
        <p:spPr bwMode="auto">
          <a:xfrm rot="-5400000">
            <a:off x="5630863" y="4414838"/>
            <a:ext cx="3429000" cy="1028700"/>
          </a:xfrm>
          <a:custGeom>
            <a:avLst/>
            <a:gdLst>
              <a:gd name="T0" fmla="*/ 2974486 w 3429000"/>
              <a:gd name="T1" fmla="*/ 457200 h 914400"/>
              <a:gd name="T2" fmla="*/ 1714500 w 3429000"/>
              <a:gd name="T3" fmla="*/ 498471 h 914400"/>
              <a:gd name="T4" fmla="*/ 454514 w 3429000"/>
              <a:gd name="T5" fmla="*/ 457200 h 914400"/>
              <a:gd name="T6" fmla="*/ 1714500 w 3429000"/>
              <a:gd name="T7" fmla="*/ 415929 h 9144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454514 w 3429000"/>
              <a:gd name="T13" fmla="*/ 415929 h 914400"/>
              <a:gd name="T14" fmla="*/ 2974486 w 3429000"/>
              <a:gd name="T15" fmla="*/ 498471 h 9144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429000" h="914400">
                <a:moveTo>
                  <a:pt x="454514" y="415929"/>
                </a:moveTo>
                <a:lnTo>
                  <a:pt x="2974486" y="415929"/>
                </a:lnTo>
                <a:lnTo>
                  <a:pt x="2974486" y="498471"/>
                </a:lnTo>
                <a:lnTo>
                  <a:pt x="454514" y="498471"/>
                </a:lnTo>
                <a:close/>
              </a:path>
            </a:pathLst>
          </a:custGeom>
          <a:solidFill>
            <a:srgbClr val="FF0000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5" name="ストライプ矢印 14"/>
          <p:cNvSpPr/>
          <p:nvPr/>
        </p:nvSpPr>
        <p:spPr>
          <a:xfrm>
            <a:off x="2330450" y="5143500"/>
            <a:ext cx="4902200" cy="841375"/>
          </a:xfrm>
          <a:prstGeom prst="stripedRightArrow">
            <a:avLst>
              <a:gd name="adj1" fmla="val 56297"/>
              <a:gd name="adj2" fmla="val 8463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約</a:t>
            </a:r>
            <a:r>
              <a:rPr lang="en-US" altLang="ja-JP" sz="2400" dirty="0"/>
              <a:t>30</a:t>
            </a:r>
            <a:r>
              <a:rPr lang="ja-JP" altLang="en-US" sz="2400" dirty="0"/>
              <a:t>分</a:t>
            </a:r>
          </a:p>
        </p:txBody>
      </p:sp>
      <p:sp>
        <p:nvSpPr>
          <p:cNvPr id="16" name="テキスト ボックス 15"/>
          <p:cNvSpPr txBox="1">
            <a:spLocks noChangeArrowheads="1"/>
          </p:cNvSpPr>
          <p:nvPr/>
        </p:nvSpPr>
        <p:spPr bwMode="auto">
          <a:xfrm>
            <a:off x="2170113" y="6000750"/>
            <a:ext cx="5464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2400"/>
              <a:t>夜の睡眠</a:t>
            </a:r>
            <a:r>
              <a:rPr lang="en-US" altLang="ja-JP" sz="2400"/>
              <a:t>2</a:t>
            </a:r>
            <a:r>
              <a:rPr lang="ja-JP" altLang="en-US" sz="2400"/>
              <a:t>時間相当の回復効果</a:t>
            </a:r>
          </a:p>
        </p:txBody>
      </p:sp>
      <p:sp>
        <p:nvSpPr>
          <p:cNvPr id="18" name="テキスト ボックス 17"/>
          <p:cNvSpPr txBox="1">
            <a:spLocks noChangeArrowheads="1"/>
          </p:cNvSpPr>
          <p:nvPr/>
        </p:nvSpPr>
        <p:spPr bwMode="auto">
          <a:xfrm>
            <a:off x="7473950" y="5214938"/>
            <a:ext cx="23304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2400"/>
              <a:t>ぼんやりする</a:t>
            </a:r>
            <a:endParaRPr lang="en-US" altLang="ja-JP" sz="2400"/>
          </a:p>
          <a:p>
            <a:r>
              <a:rPr lang="ja-JP" altLang="en-US" sz="2400"/>
              <a:t>　　</a:t>
            </a:r>
            <a:r>
              <a:rPr lang="ja-JP" altLang="en-US" sz="2400">
                <a:solidFill>
                  <a:srgbClr val="FF0000"/>
                </a:solidFill>
              </a:rPr>
              <a:t>逆効果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/>
      <p:bldP spid="18" grpId="0"/>
    </p:bldLst>
  </p:timing>
</p:sld>
</file>

<file path=ppt/theme/theme1.xml><?xml version="1.0" encoding="utf-8"?>
<a:theme xmlns:a="http://schemas.openxmlformats.org/drawingml/2006/main" name="design027-orange sunshine-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670</Words>
  <Application>Microsoft PowerPoint</Application>
  <PresentationFormat>35mm スライド</PresentationFormat>
  <Paragraphs>259</Paragraphs>
  <Slides>23</Slides>
  <Notes>23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24" baseType="lpstr">
      <vt:lpstr>design027-orange sunshine-</vt:lpstr>
      <vt:lpstr>昼夜逆転改善方法</vt:lpstr>
      <vt:lpstr>なぜ昼夜逆転を改善するべきか？</vt:lpstr>
      <vt:lpstr>夜眠れないことによる弊害</vt:lpstr>
      <vt:lpstr>睡眠のメカニズムを知る</vt:lpstr>
      <vt:lpstr>睡眠の周期と種類</vt:lpstr>
      <vt:lpstr>睡眠の種類</vt:lpstr>
      <vt:lpstr>睡眠の周期と種類</vt:lpstr>
      <vt:lpstr>施設でできるアプローチ①</vt:lpstr>
      <vt:lpstr>夜間睡眠と昼寝の違い</vt:lpstr>
      <vt:lpstr>夜間睡眠と昼寝の違い</vt:lpstr>
      <vt:lpstr>施設でできるアプローチ②</vt:lpstr>
      <vt:lpstr>生体リズムと光の関係性</vt:lpstr>
      <vt:lpstr>生体リズムと光の関係性</vt:lpstr>
      <vt:lpstr>生体リズムと光の関係性</vt:lpstr>
      <vt:lpstr>生体リズムと光の関係性</vt:lpstr>
      <vt:lpstr>生体リズムと光の関係性</vt:lpstr>
      <vt:lpstr>某特別養護老人ホームでの検証事例</vt:lpstr>
      <vt:lpstr>睡眠の環境</vt:lpstr>
      <vt:lpstr>睡眠の阻害要因</vt:lpstr>
      <vt:lpstr>適切な睡眠環境</vt:lpstr>
      <vt:lpstr>施設でできるアプローチ まとめ</vt:lpstr>
      <vt:lpstr>まとめ</vt:lpstr>
      <vt:lpstr>御静聴ありがとうございました！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dcterms:created xsi:type="dcterms:W3CDTF">2008-10-26T10:37:24Z</dcterms:created>
  <dcterms:modified xsi:type="dcterms:W3CDTF">2008-10-26T11:18:07Z</dcterms:modified>
</cp:coreProperties>
</file>