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57" r:id="rId2"/>
    <p:sldId id="259" r:id="rId3"/>
    <p:sldId id="260" r:id="rId4"/>
    <p:sldId id="261" r:id="rId5"/>
  </p:sldIdLst>
  <p:sldSz cx="6858000" cy="9144000" type="screen4x3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>
        <p:scale>
          <a:sx n="100" d="100"/>
          <a:sy n="100" d="100"/>
        </p:scale>
        <p:origin x="-264" y="3054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79C96BB-CE2C-459C-B0AB-22212E6A3C7C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2143125" y="685800"/>
            <a:ext cx="257175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6DE150C-7E90-47B7-982A-FF32ED89D3F8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6DE150C-7E90-47B7-982A-FF32ED89D3F8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598188-E03B-4634-A620-6C294E72EAB4}" type="datetimeFigureOut">
              <a:rPr kumimoji="1" lang="ja-JP" altLang="en-US" smtClean="0"/>
              <a:pPr/>
              <a:t>2011/12/23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2F42B01-485E-4404-84A9-AC15355FAE8E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" name="正方形/長方形 107"/>
          <p:cNvSpPr/>
          <p:nvPr/>
        </p:nvSpPr>
        <p:spPr>
          <a:xfrm>
            <a:off x="3456" y="6211451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sp>
        <p:nvSpPr>
          <p:cNvPr id="22" name="正方形/長方形 21"/>
          <p:cNvSpPr/>
          <p:nvPr/>
        </p:nvSpPr>
        <p:spPr>
          <a:xfrm>
            <a:off x="-1" y="537265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sp>
        <p:nvSpPr>
          <p:cNvPr id="85" name="正方形/長方形 84"/>
          <p:cNvSpPr/>
          <p:nvPr/>
        </p:nvSpPr>
        <p:spPr>
          <a:xfrm>
            <a:off x="3456" y="3376881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cxnSp>
        <p:nvCxnSpPr>
          <p:cNvPr id="44" name="直線コネクタ 43"/>
          <p:cNvCxnSpPr/>
          <p:nvPr/>
        </p:nvCxnSpPr>
        <p:spPr>
          <a:xfrm>
            <a:off x="0" y="334314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直線コネクタ 40"/>
          <p:cNvCxnSpPr/>
          <p:nvPr/>
        </p:nvCxnSpPr>
        <p:spPr>
          <a:xfrm>
            <a:off x="-14684" y="619240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直線コネクタ 60"/>
          <p:cNvCxnSpPr/>
          <p:nvPr/>
        </p:nvCxnSpPr>
        <p:spPr>
          <a:xfrm>
            <a:off x="-14684" y="8882048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" name="正方形/長方形 3"/>
          <p:cNvSpPr/>
          <p:nvPr/>
        </p:nvSpPr>
        <p:spPr>
          <a:xfrm>
            <a:off x="1849458" y="557640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200" b="1" dirty="0" smtClean="0"/>
              <a:t>“世界記憶者”　イデア</a:t>
            </a:r>
            <a:endParaRPr kumimoji="1" lang="ja-JP" altLang="en-US" sz="2200" b="1" dirty="0"/>
          </a:p>
        </p:txBody>
      </p:sp>
      <p:cxnSp>
        <p:nvCxnSpPr>
          <p:cNvPr id="5" name="直線コネクタ 4"/>
          <p:cNvCxnSpPr/>
          <p:nvPr/>
        </p:nvCxnSpPr>
        <p:spPr>
          <a:xfrm rot="16200000" flipH="1">
            <a:off x="1751964" y="807932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 rot="16200000" flipH="1">
            <a:off x="6634774" y="951275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グループ化 47"/>
          <p:cNvGrpSpPr/>
          <p:nvPr/>
        </p:nvGrpSpPr>
        <p:grpSpPr>
          <a:xfrm>
            <a:off x="3769852" y="1147743"/>
            <a:ext cx="3174558" cy="690"/>
            <a:chOff x="3500430" y="1357298"/>
            <a:chExt cx="5786478" cy="1588"/>
          </a:xfrm>
        </p:grpSpPr>
        <p:cxnSp>
          <p:nvCxnSpPr>
            <p:cNvPr id="9" name="直線コネクタ 8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コネクタ 9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線コネクタ 10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2" name="直線コネクタ 11"/>
          <p:cNvCxnSpPr/>
          <p:nvPr/>
        </p:nvCxnSpPr>
        <p:spPr>
          <a:xfrm rot="10800000">
            <a:off x="1890392" y="599870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 rot="10800000">
            <a:off x="1772816" y="599870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2090341" y="590137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/>
          <p:cNvCxnSpPr/>
          <p:nvPr/>
        </p:nvCxnSpPr>
        <p:spPr>
          <a:xfrm rot="5400000">
            <a:off x="1893896" y="604483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 rot="5400000">
            <a:off x="1902013" y="552369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 rot="5400000">
            <a:off x="6785432" y="1147796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 rot="5400000">
            <a:off x="6785955" y="1187816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テキスト ボックス 22"/>
          <p:cNvSpPr txBox="1"/>
          <p:nvPr/>
        </p:nvSpPr>
        <p:spPr>
          <a:xfrm>
            <a:off x="260648" y="2695109"/>
            <a:ext cx="136608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b="1" dirty="0" smtClean="0"/>
              <a:t>レネゲイドビーイング</a:t>
            </a:r>
            <a:endParaRPr kumimoji="1" lang="ja-JP" altLang="en-US" sz="1050" b="1" dirty="0"/>
          </a:p>
        </p:txBody>
      </p:sp>
      <p:cxnSp>
        <p:nvCxnSpPr>
          <p:cNvPr id="62" name="直線コネクタ 61"/>
          <p:cNvCxnSpPr/>
          <p:nvPr/>
        </p:nvCxnSpPr>
        <p:spPr>
          <a:xfrm>
            <a:off x="1984" y="3126949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直線コネクタ 64"/>
          <p:cNvCxnSpPr>
            <a:stCxn id="22" idx="3"/>
          </p:cNvCxnSpPr>
          <p:nvPr/>
        </p:nvCxnSpPr>
        <p:spPr>
          <a:xfrm>
            <a:off x="1844824" y="1563125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テキスト ボックス 66"/>
          <p:cNvSpPr txBox="1"/>
          <p:nvPr/>
        </p:nvSpPr>
        <p:spPr>
          <a:xfrm>
            <a:off x="2999942" y="1220833"/>
            <a:ext cx="266130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i="1" dirty="0" smtClean="0"/>
              <a:t>「人は、どんな時に笑うの？」</a:t>
            </a:r>
            <a:endParaRPr kumimoji="1" lang="ja-JP" altLang="en-US" sz="1600" i="1" dirty="0"/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1844824" y="1578194"/>
            <a:ext cx="2520280" cy="1692771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ja-JP" altLang="en-US" sz="800" dirty="0" smtClean="0"/>
              <a:t>　突然</a:t>
            </a:r>
            <a:r>
              <a:rPr kumimoji="1" lang="en-US" altLang="ja-JP" sz="800" dirty="0" smtClean="0"/>
              <a:t>I</a:t>
            </a:r>
            <a:r>
              <a:rPr kumimoji="1" lang="ja-JP" altLang="en-US" sz="800" dirty="0" smtClean="0"/>
              <a:t>市に現れたレネゲイドビーイング。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　彼女は観測し、記憶することに特化したレネゲイドビーイングである。遥か古代から世界すべてを観測してきた彼女であったが、人を知りたい、という欲求に目覚め、覚醒に至った。自我を持って間もないため、好奇心から様々なものに興味を示し、精神面はやや幼い。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　また、彼女は特殊なオーヴァードであり、その力は世界を変革するのに十二分な力を持つ。そのため、様々な勢力から狙われて</a:t>
            </a:r>
            <a:r>
              <a:rPr lang="ja-JP" altLang="en-US" sz="800" dirty="0"/>
              <a:t>いる</a:t>
            </a:r>
            <a:r>
              <a:rPr lang="ja-JP" altLang="en-US" sz="800" dirty="0" smtClean="0"/>
              <a:t>。本人は、知識欲やリスクへの天秤のかけ方が上手くなく、危険に巻き込まれることもしばしばある。</a:t>
            </a:r>
            <a:endParaRPr lang="en-US" altLang="ja-JP" sz="800" dirty="0" smtClean="0"/>
          </a:p>
          <a:p>
            <a:endParaRPr kumimoji="1" lang="en-US" altLang="ja-JP" sz="800" dirty="0"/>
          </a:p>
          <a:p>
            <a:endParaRPr kumimoji="1" lang="en-US" altLang="ja-JP" sz="800" dirty="0" smtClean="0"/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4269854" y="1576626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性別：女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年齢：外見１５歳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ブリード：トライブリード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シンドローム：ノイマン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ウロボロス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モルフェウス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カヴァー：レネゲイドビーイング</a:t>
            </a:r>
            <a:r>
              <a:rPr lang="en-US" altLang="ja-JP" sz="800" dirty="0" smtClean="0"/>
              <a:t>C/</a:t>
            </a:r>
            <a:r>
              <a:rPr lang="ja-JP" altLang="en-US" sz="800" dirty="0" smtClean="0"/>
              <a:t>世界記憶者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1</a:t>
            </a:r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1</a:t>
            </a:r>
            <a:r>
              <a:rPr lang="ja-JP" altLang="en-US" sz="800" dirty="0" smtClean="0"/>
              <a:t>　　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知覚</a:t>
            </a:r>
            <a:r>
              <a:rPr lang="en-US" altLang="ja-JP" sz="800" dirty="0" smtClean="0"/>
              <a:t>〉1</a:t>
            </a:r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8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 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〈RC〉1〈</a:t>
            </a:r>
            <a:r>
              <a:rPr kumimoji="1" lang="ja-JP" altLang="en-US" sz="800" dirty="0" smtClean="0"/>
              <a:t>遺志</a:t>
            </a:r>
            <a:r>
              <a:rPr kumimoji="1" lang="en-US" altLang="ja-JP" sz="800" dirty="0" smtClean="0"/>
              <a:t>〉1</a:t>
            </a:r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 1</a:t>
            </a:r>
            <a:r>
              <a:rPr lang="ja-JP" altLang="en-US" sz="800" dirty="0" smtClean="0"/>
              <a:t>　　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交渉</a:t>
            </a:r>
            <a:r>
              <a:rPr lang="en-US" altLang="ja-JP" sz="800" dirty="0" smtClean="0"/>
              <a:t>〉1〈</a:t>
            </a:r>
            <a:r>
              <a:rPr lang="ja-JP" altLang="en-US" sz="800" dirty="0" smtClean="0"/>
              <a:t>情報：世界情勢</a:t>
            </a:r>
            <a:r>
              <a:rPr lang="en-US" altLang="ja-JP" sz="800" dirty="0" smtClean="0"/>
              <a:t>〉1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30</a:t>
            </a:r>
            <a:r>
              <a:rPr kumimoji="1" lang="ja-JP" altLang="en-US" sz="800" dirty="0" smtClean="0"/>
              <a:t>　　　 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】10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</a:t>
            </a:r>
            <a:r>
              <a:rPr lang="en-US" altLang="ja-JP" sz="800" dirty="0" smtClean="0"/>
              <a:t>36%</a:t>
            </a:r>
          </a:p>
          <a:p>
            <a:r>
              <a:rPr kumimoji="1" lang="ja-JP" altLang="en-US" sz="800" dirty="0" smtClean="0"/>
              <a:t>エフェクト：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《</a:t>
            </a:r>
            <a:r>
              <a:rPr kumimoji="1" lang="ja-JP" altLang="en-US" sz="800" dirty="0" smtClean="0"/>
              <a:t>戦術</a:t>
            </a:r>
            <a:r>
              <a:rPr kumimoji="1" lang="en-US" altLang="ja-JP" sz="800" dirty="0" smtClean="0"/>
              <a:t>》</a:t>
            </a:r>
            <a:r>
              <a:rPr lang="en-US" altLang="ja-JP" sz="800" dirty="0"/>
              <a:t>4</a:t>
            </a:r>
            <a:r>
              <a:rPr kumimoji="1" lang="ja-JP" altLang="en-US" sz="800" dirty="0" err="1" smtClean="0"/>
              <a:t>、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《</a:t>
            </a:r>
            <a:r>
              <a:rPr kumimoji="1" lang="ja-JP" altLang="en-US" sz="800" dirty="0" smtClean="0"/>
              <a:t>無形の影</a:t>
            </a:r>
            <a:r>
              <a:rPr kumimoji="1" lang="en-US" altLang="ja-JP" sz="800" dirty="0" smtClean="0"/>
              <a:t>》</a:t>
            </a:r>
            <a:r>
              <a:rPr lang="en-US" altLang="ja-JP" sz="800" dirty="0"/>
              <a:t>1</a:t>
            </a:r>
            <a:r>
              <a:rPr kumimoji="1" lang="ja-JP" altLang="en-US" sz="800" dirty="0" err="1" smtClean="0"/>
              <a:t>、</a:t>
            </a:r>
            <a:r>
              <a:rPr kumimoji="1" lang="ja-JP" altLang="en-US" sz="800" dirty="0" smtClean="0"/>
              <a:t>他</a:t>
            </a:r>
            <a:endParaRPr kumimoji="1" lang="en-US" altLang="ja-JP" sz="800" dirty="0" smtClean="0"/>
          </a:p>
        </p:txBody>
      </p:sp>
      <p:sp>
        <p:nvSpPr>
          <p:cNvPr id="71" name="正方形/長方形 70"/>
          <p:cNvSpPr/>
          <p:nvPr/>
        </p:nvSpPr>
        <p:spPr>
          <a:xfrm>
            <a:off x="1852915" y="3397256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200" b="1" dirty="0" smtClean="0"/>
              <a:t>“エタニティ”　道中 永久</a:t>
            </a:r>
            <a:endParaRPr kumimoji="1" lang="ja-JP" altLang="en-US" sz="2200" b="1" dirty="0"/>
          </a:p>
        </p:txBody>
      </p:sp>
      <p:cxnSp>
        <p:nvCxnSpPr>
          <p:cNvPr id="72" name="直線コネクタ 71"/>
          <p:cNvCxnSpPr/>
          <p:nvPr/>
        </p:nvCxnSpPr>
        <p:spPr>
          <a:xfrm rot="16200000" flipH="1">
            <a:off x="1755421" y="3647548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線コネクタ 72"/>
          <p:cNvCxnSpPr/>
          <p:nvPr/>
        </p:nvCxnSpPr>
        <p:spPr>
          <a:xfrm rot="16200000" flipH="1">
            <a:off x="6638231" y="3790891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4" name="グループ化 47"/>
          <p:cNvGrpSpPr/>
          <p:nvPr/>
        </p:nvGrpSpPr>
        <p:grpSpPr>
          <a:xfrm>
            <a:off x="3773309" y="3987359"/>
            <a:ext cx="3174558" cy="690"/>
            <a:chOff x="3500430" y="1357298"/>
            <a:chExt cx="5786478" cy="1588"/>
          </a:xfrm>
        </p:grpSpPr>
        <p:cxnSp>
          <p:nvCxnSpPr>
            <p:cNvPr id="75" name="直線コネクタ 74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線コネクタ 75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線コネクタ 76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78" name="直線コネクタ 77"/>
          <p:cNvCxnSpPr/>
          <p:nvPr/>
        </p:nvCxnSpPr>
        <p:spPr>
          <a:xfrm rot="10800000">
            <a:off x="1893849" y="3439486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直線コネクタ 78"/>
          <p:cNvCxnSpPr/>
          <p:nvPr/>
        </p:nvCxnSpPr>
        <p:spPr>
          <a:xfrm rot="10800000">
            <a:off x="1776273" y="3439486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直線コネクタ 79"/>
          <p:cNvCxnSpPr/>
          <p:nvPr/>
        </p:nvCxnSpPr>
        <p:spPr>
          <a:xfrm>
            <a:off x="2093798" y="3429753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直線コネクタ 80"/>
          <p:cNvCxnSpPr/>
          <p:nvPr/>
        </p:nvCxnSpPr>
        <p:spPr>
          <a:xfrm rot="5400000">
            <a:off x="1897353" y="3444099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直線コネクタ 81"/>
          <p:cNvCxnSpPr/>
          <p:nvPr/>
        </p:nvCxnSpPr>
        <p:spPr>
          <a:xfrm rot="5400000">
            <a:off x="1905470" y="3391985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直線コネクタ 82"/>
          <p:cNvCxnSpPr/>
          <p:nvPr/>
        </p:nvCxnSpPr>
        <p:spPr>
          <a:xfrm rot="5400000">
            <a:off x="6788889" y="398741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線コネクタ 83"/>
          <p:cNvCxnSpPr/>
          <p:nvPr/>
        </p:nvCxnSpPr>
        <p:spPr>
          <a:xfrm rot="5400000">
            <a:off x="6789412" y="402743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テキスト ボックス 85"/>
          <p:cNvSpPr txBox="1"/>
          <p:nvPr/>
        </p:nvSpPr>
        <p:spPr>
          <a:xfrm>
            <a:off x="264105" y="5534725"/>
            <a:ext cx="1366080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050" b="1" dirty="0" smtClean="0"/>
              <a:t>レネゲイドビーイング</a:t>
            </a:r>
            <a:endParaRPr kumimoji="1" lang="ja-JP" altLang="en-US" sz="1050" b="1" dirty="0"/>
          </a:p>
        </p:txBody>
      </p:sp>
      <p:cxnSp>
        <p:nvCxnSpPr>
          <p:cNvPr id="87" name="直線コネクタ 86"/>
          <p:cNvCxnSpPr/>
          <p:nvPr/>
        </p:nvCxnSpPr>
        <p:spPr>
          <a:xfrm>
            <a:off x="-4084" y="5966565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直線コネクタ 87"/>
          <p:cNvCxnSpPr>
            <a:stCxn id="85" idx="3"/>
          </p:cNvCxnSpPr>
          <p:nvPr/>
        </p:nvCxnSpPr>
        <p:spPr>
          <a:xfrm>
            <a:off x="1848281" y="4402741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テキスト ボックス 88"/>
          <p:cNvSpPr txBox="1"/>
          <p:nvPr/>
        </p:nvSpPr>
        <p:spPr>
          <a:xfrm>
            <a:off x="2060848" y="4060449"/>
            <a:ext cx="454323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i="1" dirty="0" smtClean="0"/>
              <a:t> 「ふふ、京香、まだそんなプランを続けているの？」</a:t>
            </a:r>
            <a:endParaRPr kumimoji="1" lang="ja-JP" altLang="en-US" sz="1600" i="1" dirty="0"/>
          </a:p>
        </p:txBody>
      </p:sp>
      <p:sp>
        <p:nvSpPr>
          <p:cNvPr id="90" name="テキスト ボックス 89"/>
          <p:cNvSpPr txBox="1"/>
          <p:nvPr/>
        </p:nvSpPr>
        <p:spPr>
          <a:xfrm>
            <a:off x="4254260" y="4416242"/>
            <a:ext cx="275609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性別：女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年齢：外見２４歳程度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ブリード：不明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シンドローム：不明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カヴァー：レネゲイドビーイング</a:t>
            </a:r>
            <a:r>
              <a:rPr lang="en-US" altLang="ja-JP" sz="800" dirty="0" smtClean="0"/>
              <a:t>C/</a:t>
            </a:r>
            <a:r>
              <a:rPr lang="ja-JP" altLang="en-US" sz="800" dirty="0" smtClean="0"/>
              <a:t>高校教師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1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2</a:t>
            </a:r>
            <a:r>
              <a:rPr lang="ja-JP" altLang="en-US" sz="800" dirty="0" smtClean="0"/>
              <a:t>　　　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芸術：料理</a:t>
            </a:r>
            <a:r>
              <a:rPr lang="en-US" altLang="ja-JP" sz="800" dirty="0" smtClean="0"/>
              <a:t>〉</a:t>
            </a:r>
            <a:r>
              <a:rPr lang="en-US" altLang="ja-JP" sz="800" dirty="0"/>
              <a:t>6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知覚</a:t>
            </a:r>
            <a:r>
              <a:rPr lang="en-US" altLang="ja-JP" sz="800" dirty="0" smtClean="0"/>
              <a:t>〉</a:t>
            </a:r>
            <a:r>
              <a:rPr lang="en-US" altLang="ja-JP" sz="800" dirty="0"/>
              <a:t>5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10</a:t>
            </a:r>
            <a:r>
              <a:rPr kumimoji="1" lang="ja-JP" altLang="en-US" sz="800" dirty="0" smtClean="0"/>
              <a:t>　　</a:t>
            </a:r>
            <a:r>
              <a:rPr kumimoji="1" lang="en-US" altLang="ja-JP" sz="800" dirty="0" smtClean="0"/>
              <a:t>〈</a:t>
            </a:r>
            <a:r>
              <a:rPr kumimoji="1" lang="ja-JP" altLang="en-US" sz="800" dirty="0" smtClean="0"/>
              <a:t>知識：料理レシピ</a:t>
            </a:r>
            <a:r>
              <a:rPr kumimoji="1" lang="en-US" altLang="ja-JP" sz="800" dirty="0" smtClean="0"/>
              <a:t>〉127</a:t>
            </a:r>
            <a:r>
              <a:rPr kumimoji="1" lang="ja-JP" altLang="en-US" sz="800" dirty="0" smtClean="0"/>
              <a:t>　</a:t>
            </a:r>
            <a:r>
              <a:rPr lang="ja-JP" altLang="en-US" sz="800" dirty="0" smtClean="0"/>
              <a:t>他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</a:t>
            </a:r>
            <a:r>
              <a:rPr lang="ja-JP" altLang="en-US" sz="800" dirty="0"/>
              <a:t> </a:t>
            </a:r>
            <a:r>
              <a:rPr lang="en-US" altLang="ja-JP" sz="800" dirty="0" smtClean="0"/>
              <a:t>4</a:t>
            </a:r>
            <a:r>
              <a:rPr lang="ja-JP" altLang="en-US" sz="800" dirty="0" smtClean="0"/>
              <a:t>　　　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交渉</a:t>
            </a:r>
            <a:r>
              <a:rPr lang="en-US" altLang="ja-JP" sz="800" dirty="0" smtClean="0"/>
              <a:t>〉5〈</a:t>
            </a:r>
            <a:r>
              <a:rPr lang="ja-JP" altLang="en-US" sz="800" dirty="0" smtClean="0"/>
              <a:t>情報：時事問題</a:t>
            </a:r>
            <a:r>
              <a:rPr lang="en-US" altLang="ja-JP" sz="800" dirty="0" smtClean="0"/>
              <a:t>〉3</a:t>
            </a:r>
            <a:r>
              <a:rPr lang="ja-JP" altLang="en-US" sz="800" dirty="0" smtClean="0"/>
              <a:t>　他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32</a:t>
            </a:r>
            <a:r>
              <a:rPr kumimoji="1" lang="ja-JP" altLang="en-US" sz="800" dirty="0" smtClean="0"/>
              <a:t>　　　　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</a:t>
            </a:r>
            <a:r>
              <a:rPr lang="en-US" altLang="ja-JP" sz="800" dirty="0" smtClean="0"/>
              <a:t>14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</a:t>
            </a:r>
            <a:r>
              <a:rPr lang="en-US" altLang="ja-JP" sz="800" dirty="0" smtClean="0"/>
              <a:t>88</a:t>
            </a:r>
            <a:r>
              <a:rPr lang="en-US" altLang="ja-JP" sz="800" dirty="0"/>
              <a:t>%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エフェクト：</a:t>
            </a:r>
            <a:endParaRPr kumimoji="1" lang="en-US" altLang="ja-JP" sz="800" dirty="0" smtClean="0"/>
          </a:p>
          <a:p>
            <a:r>
              <a:rPr lang="ja-JP" altLang="en-US" sz="800" dirty="0"/>
              <a:t>不明</a:t>
            </a:r>
            <a:endParaRPr kumimoji="1" lang="en-US" altLang="ja-JP" sz="800" dirty="0" smtClean="0"/>
          </a:p>
        </p:txBody>
      </p:sp>
      <p:sp>
        <p:nvSpPr>
          <p:cNvPr id="91" name="テキスト ボックス 90"/>
          <p:cNvSpPr txBox="1"/>
          <p:nvPr/>
        </p:nvSpPr>
        <p:spPr>
          <a:xfrm>
            <a:off x="1825774" y="4413568"/>
            <a:ext cx="2520280" cy="1692771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ja-JP" altLang="en-US" sz="800" dirty="0" smtClean="0"/>
              <a:t>　</a:t>
            </a:r>
            <a:r>
              <a:rPr lang="ja-JP" altLang="en-US" sz="800" dirty="0" smtClean="0"/>
              <a:t>ゼノスのトップであるプランナーを「京香」と呼ぶ人物。</a:t>
            </a:r>
            <a:br>
              <a:rPr lang="ja-JP" altLang="en-US" sz="800" dirty="0" smtClean="0"/>
            </a:br>
            <a:r>
              <a:rPr lang="ja-JP" altLang="en-US" sz="800" dirty="0" smtClean="0"/>
              <a:t>彼女はゼノス、ＦＨ、ＵＧＮには所属せず、完全な中立を保っている。</a:t>
            </a:r>
            <a:br>
              <a:rPr lang="ja-JP" altLang="en-US" sz="800" dirty="0" smtClean="0"/>
            </a:br>
            <a:r>
              <a:rPr lang="ja-JP" altLang="en-US" sz="800" dirty="0" smtClean="0"/>
              <a:t>　素性、年齢、シンドローム全てが謎に包まれているが、その実力はプランナーも認めている程である。</a:t>
            </a:r>
            <a:br>
              <a:rPr lang="ja-JP" altLang="en-US" sz="800" dirty="0" smtClean="0"/>
            </a:br>
            <a:r>
              <a:rPr lang="ja-JP" altLang="en-US" sz="800" dirty="0" smtClean="0"/>
              <a:t>　時折、彼女とプランナーが行動</a:t>
            </a:r>
            <a:r>
              <a:rPr lang="en-US" altLang="ja-JP" sz="800" dirty="0" smtClean="0"/>
              <a:t>(</a:t>
            </a:r>
            <a:r>
              <a:rPr lang="ja-JP" altLang="en-US" sz="800" dirty="0" smtClean="0"/>
              <a:t>紅茶を飲んだり</a:t>
            </a:r>
            <a:r>
              <a:rPr lang="en-US" altLang="ja-JP" sz="800" dirty="0" smtClean="0"/>
              <a:t>)</a:t>
            </a:r>
            <a:r>
              <a:rPr lang="ja-JP" altLang="en-US" sz="800" dirty="0" smtClean="0"/>
              <a:t>している所が目撃される。また、学校教員という側面も持っており、時見台高校で歴史を教えている。</a:t>
            </a:r>
            <a:endParaRPr lang="en-US" altLang="ja-JP" sz="800" dirty="0" smtClean="0"/>
          </a:p>
          <a:p>
            <a:endParaRPr lang="en-US" altLang="ja-JP" sz="800" dirty="0"/>
          </a:p>
          <a:p>
            <a:r>
              <a:rPr lang="ja-JP" altLang="en-US" sz="800" dirty="0" smtClean="0"/>
              <a:t>　現在、彼女はイデアに興味を持っているようだ。</a:t>
            </a:r>
            <a:endParaRPr lang="en-US" altLang="ja-JP" sz="800" dirty="0" smtClean="0"/>
          </a:p>
          <a:p>
            <a:r>
              <a:rPr lang="ja-JP" altLang="en-US" sz="800" dirty="0" smtClean="0"/>
              <a:t>　なお、容姿はほぼイデアのそれだが、まとっている雰囲気は異なる。</a:t>
            </a:r>
            <a:endParaRPr kumimoji="1" lang="en-US" altLang="ja-JP" sz="800" dirty="0"/>
          </a:p>
          <a:p>
            <a:endParaRPr kumimoji="1" lang="en-US" altLang="ja-JP" sz="800" dirty="0" smtClean="0"/>
          </a:p>
        </p:txBody>
      </p:sp>
      <p:cxnSp>
        <p:nvCxnSpPr>
          <p:cNvPr id="92" name="直線コネクタ 91"/>
          <p:cNvCxnSpPr/>
          <p:nvPr/>
        </p:nvCxnSpPr>
        <p:spPr>
          <a:xfrm>
            <a:off x="0" y="50796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4" name="正方形/長方形 93"/>
          <p:cNvSpPr/>
          <p:nvPr/>
        </p:nvSpPr>
        <p:spPr>
          <a:xfrm>
            <a:off x="1852915" y="6231826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 smtClean="0"/>
              <a:t>“</a:t>
            </a:r>
            <a:r>
              <a:rPr lang="ja-JP" altLang="en-US" sz="2000" b="1" dirty="0"/>
              <a:t>時間喪失</a:t>
            </a:r>
            <a:r>
              <a:rPr kumimoji="1" lang="ja-JP" altLang="en-US" sz="2000" b="1" dirty="0" smtClean="0"/>
              <a:t>”　冬鈴　舞</a:t>
            </a:r>
            <a:endParaRPr kumimoji="1" lang="ja-JP" altLang="en-US" sz="2000" b="1" dirty="0"/>
          </a:p>
        </p:txBody>
      </p:sp>
      <p:cxnSp>
        <p:nvCxnSpPr>
          <p:cNvPr id="95" name="直線コネクタ 94"/>
          <p:cNvCxnSpPr/>
          <p:nvPr/>
        </p:nvCxnSpPr>
        <p:spPr>
          <a:xfrm rot="16200000" flipH="1">
            <a:off x="1755421" y="6482118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直線コネクタ 95"/>
          <p:cNvCxnSpPr/>
          <p:nvPr/>
        </p:nvCxnSpPr>
        <p:spPr>
          <a:xfrm rot="16200000" flipH="1">
            <a:off x="6638231" y="6625461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7" name="グループ化 47"/>
          <p:cNvGrpSpPr/>
          <p:nvPr/>
        </p:nvGrpSpPr>
        <p:grpSpPr>
          <a:xfrm>
            <a:off x="3773309" y="6821929"/>
            <a:ext cx="3174558" cy="690"/>
            <a:chOff x="3500430" y="1357298"/>
            <a:chExt cx="5786478" cy="1588"/>
          </a:xfrm>
        </p:grpSpPr>
        <p:cxnSp>
          <p:nvCxnSpPr>
            <p:cNvPr id="98" name="直線コネクタ 97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直線コネクタ 98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直線コネクタ 99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01" name="直線コネクタ 100"/>
          <p:cNvCxnSpPr/>
          <p:nvPr/>
        </p:nvCxnSpPr>
        <p:spPr>
          <a:xfrm rot="10800000">
            <a:off x="1893849" y="6274056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線コネクタ 101"/>
          <p:cNvCxnSpPr/>
          <p:nvPr/>
        </p:nvCxnSpPr>
        <p:spPr>
          <a:xfrm rot="10800000">
            <a:off x="1776273" y="6274056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線コネクタ 102"/>
          <p:cNvCxnSpPr/>
          <p:nvPr/>
        </p:nvCxnSpPr>
        <p:spPr>
          <a:xfrm>
            <a:off x="2093798" y="6254798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線コネクタ 103"/>
          <p:cNvCxnSpPr/>
          <p:nvPr/>
        </p:nvCxnSpPr>
        <p:spPr>
          <a:xfrm rot="5400000">
            <a:off x="1897353" y="6278669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直線コネクタ 104"/>
          <p:cNvCxnSpPr/>
          <p:nvPr/>
        </p:nvCxnSpPr>
        <p:spPr>
          <a:xfrm rot="5400000">
            <a:off x="1905470" y="6226555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直線コネクタ 105"/>
          <p:cNvCxnSpPr/>
          <p:nvPr/>
        </p:nvCxnSpPr>
        <p:spPr>
          <a:xfrm rot="5400000">
            <a:off x="6788889" y="682198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直線コネクタ 106"/>
          <p:cNvCxnSpPr/>
          <p:nvPr/>
        </p:nvCxnSpPr>
        <p:spPr>
          <a:xfrm rot="5400000">
            <a:off x="6789412" y="686200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9" name="テキスト ボックス 108"/>
          <p:cNvSpPr txBox="1"/>
          <p:nvPr/>
        </p:nvSpPr>
        <p:spPr>
          <a:xfrm>
            <a:off x="608129" y="8369295"/>
            <a:ext cx="72327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50" b="1" dirty="0" smtClean="0"/>
              <a:t>女子高生</a:t>
            </a:r>
            <a:endParaRPr kumimoji="1" lang="ja-JP" altLang="en-US" sz="1050" b="1" dirty="0"/>
          </a:p>
        </p:txBody>
      </p:sp>
      <p:cxnSp>
        <p:nvCxnSpPr>
          <p:cNvPr id="110" name="直線コネクタ 109"/>
          <p:cNvCxnSpPr/>
          <p:nvPr/>
        </p:nvCxnSpPr>
        <p:spPr>
          <a:xfrm>
            <a:off x="-4084" y="8801135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直線コネクタ 110"/>
          <p:cNvCxnSpPr>
            <a:stCxn id="108" idx="3"/>
          </p:cNvCxnSpPr>
          <p:nvPr/>
        </p:nvCxnSpPr>
        <p:spPr>
          <a:xfrm>
            <a:off x="1848281" y="7237311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" name="テキスト ボックス 111"/>
          <p:cNvSpPr txBox="1"/>
          <p:nvPr/>
        </p:nvSpPr>
        <p:spPr>
          <a:xfrm>
            <a:off x="2708920" y="6895019"/>
            <a:ext cx="32079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i="1" dirty="0" smtClean="0"/>
              <a:t> 「スミちゃんは、私の親友</a:t>
            </a:r>
            <a:r>
              <a:rPr lang="ja-JP" altLang="en-US" sz="1600" i="1" dirty="0" err="1" smtClean="0"/>
              <a:t>だよっ</a:t>
            </a:r>
            <a:r>
              <a:rPr lang="ja-JP" altLang="en-US" sz="1600" i="1" dirty="0" smtClean="0"/>
              <a:t>！」</a:t>
            </a:r>
            <a:endParaRPr kumimoji="1" lang="ja-JP" altLang="en-US" sz="1600" i="1" dirty="0"/>
          </a:p>
        </p:txBody>
      </p:sp>
      <p:sp>
        <p:nvSpPr>
          <p:cNvPr id="113" name="テキスト ボックス 112"/>
          <p:cNvSpPr txBox="1"/>
          <p:nvPr/>
        </p:nvSpPr>
        <p:spPr>
          <a:xfrm>
            <a:off x="4254260" y="7250812"/>
            <a:ext cx="275609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性別：女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</a:t>
            </a:r>
            <a:r>
              <a:rPr lang="en-US" altLang="ja-JP" sz="800" dirty="0" smtClean="0"/>
              <a:t>16</a:t>
            </a:r>
            <a:r>
              <a:rPr lang="ja-JP" altLang="en-US" sz="800" dirty="0" smtClean="0"/>
              <a:t>歳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ブリード：クロスブリード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シンドローム：ノイマン</a:t>
            </a:r>
            <a:r>
              <a:rPr lang="en-US" altLang="ja-JP" sz="800" dirty="0" smtClean="0"/>
              <a:t>/</a:t>
            </a:r>
            <a:r>
              <a:rPr lang="ja-JP" altLang="en-US" sz="800" dirty="0"/>
              <a:t>バロール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</a:t>
            </a:r>
            <a:r>
              <a:rPr lang="en-US" altLang="ja-JP" sz="800" dirty="0" smtClean="0"/>
              <a:t>FH</a:t>
            </a:r>
            <a:r>
              <a:rPr lang="ja-JP" altLang="en-US" sz="800" dirty="0" smtClean="0"/>
              <a:t>エージェント</a:t>
            </a:r>
            <a:r>
              <a:rPr lang="en-US" altLang="ja-JP" sz="800" dirty="0"/>
              <a:t>A</a:t>
            </a:r>
            <a:r>
              <a:rPr lang="en-US" altLang="ja-JP" sz="800" dirty="0" smtClean="0"/>
              <a:t>/</a:t>
            </a:r>
            <a:r>
              <a:rPr lang="ja-JP" altLang="en-US" sz="800" dirty="0"/>
              <a:t>高校生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1        〈</a:t>
            </a:r>
            <a:r>
              <a:rPr lang="ja-JP" altLang="en-US" sz="800" dirty="0" smtClean="0"/>
              <a:t>白兵</a:t>
            </a:r>
            <a:r>
              <a:rPr lang="en-US" altLang="ja-JP" sz="800" dirty="0" smtClean="0"/>
              <a:t>〉1〈</a:t>
            </a:r>
            <a:r>
              <a:rPr lang="ja-JP" altLang="en-US" sz="800" dirty="0" smtClean="0"/>
              <a:t>回避</a:t>
            </a:r>
            <a:r>
              <a:rPr lang="en-US" altLang="ja-JP" sz="800" dirty="0" smtClean="0"/>
              <a:t>〉1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1</a:t>
            </a:r>
            <a:r>
              <a:rPr lang="ja-JP" altLang="en-US" sz="800" dirty="0" smtClean="0"/>
              <a:t>　　　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</a:t>
            </a:r>
            <a:r>
              <a:rPr lang="en-US" altLang="ja-JP" sz="800" dirty="0"/>
              <a:t>5</a:t>
            </a:r>
            <a:r>
              <a:rPr kumimoji="1" lang="ja-JP" altLang="en-US" sz="800" dirty="0" smtClean="0"/>
              <a:t>　　   </a:t>
            </a:r>
            <a:r>
              <a:rPr kumimoji="1" lang="en-US" altLang="ja-JP" sz="800" dirty="0" smtClean="0"/>
              <a:t>〈</a:t>
            </a:r>
            <a:r>
              <a:rPr lang="en-US" altLang="ja-JP" sz="800" dirty="0" smtClean="0"/>
              <a:t>RC</a:t>
            </a:r>
            <a:r>
              <a:rPr kumimoji="1" lang="en-US" altLang="ja-JP" sz="800" dirty="0" smtClean="0"/>
              <a:t>〉1</a:t>
            </a:r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</a:t>
            </a:r>
            <a:r>
              <a:rPr lang="ja-JP" altLang="en-US" sz="800" dirty="0"/>
              <a:t> </a:t>
            </a:r>
            <a:r>
              <a:rPr lang="en-US" altLang="ja-JP" sz="800" dirty="0"/>
              <a:t>3</a:t>
            </a:r>
            <a:r>
              <a:rPr lang="ja-JP" altLang="en-US" sz="800" dirty="0" smtClean="0"/>
              <a:t>　　　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調達</a:t>
            </a:r>
            <a:r>
              <a:rPr lang="en-US" altLang="ja-JP" sz="800" dirty="0" smtClean="0"/>
              <a:t>〉6〈</a:t>
            </a:r>
            <a:r>
              <a:rPr lang="ja-JP" altLang="en-US" sz="800" dirty="0" smtClean="0"/>
              <a:t>情報：</a:t>
            </a:r>
            <a:r>
              <a:rPr lang="en-US" altLang="ja-JP" sz="800" dirty="0" smtClean="0"/>
              <a:t>FH〉1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27</a:t>
            </a:r>
            <a:r>
              <a:rPr kumimoji="1" lang="ja-JP" altLang="en-US" sz="800" dirty="0" smtClean="0"/>
              <a:t>　　　　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</a:t>
            </a:r>
            <a:r>
              <a:rPr lang="en-US" altLang="ja-JP" sz="800" dirty="0"/>
              <a:t>7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浸食率：不明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エフェクト：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《</a:t>
            </a:r>
            <a:r>
              <a:rPr lang="ja-JP" altLang="en-US" sz="800" dirty="0"/>
              <a:t>カリキュレーション</a:t>
            </a:r>
            <a:r>
              <a:rPr lang="en-US" altLang="ja-JP" sz="800" dirty="0" smtClean="0"/>
              <a:t>》</a:t>
            </a:r>
            <a:r>
              <a:rPr lang="ja-JP" altLang="en-US" sz="800" dirty="0" smtClean="0"/>
              <a:t>３、</a:t>
            </a:r>
            <a:r>
              <a:rPr lang="en-US" altLang="ja-JP" sz="800" dirty="0" smtClean="0"/>
              <a:t>《</a:t>
            </a:r>
            <a:r>
              <a:rPr lang="ja-JP" altLang="en-US" sz="800" dirty="0"/>
              <a:t>暗号解読</a:t>
            </a:r>
            <a:r>
              <a:rPr lang="en-US" altLang="ja-JP" sz="800" dirty="0" smtClean="0"/>
              <a:t>》</a:t>
            </a:r>
            <a:r>
              <a:rPr lang="ja-JP" altLang="en-US" sz="800" dirty="0" smtClean="0"/>
              <a:t>１、他</a:t>
            </a:r>
            <a:endParaRPr kumimoji="1" lang="en-US" altLang="ja-JP" sz="800" dirty="0" smtClean="0"/>
          </a:p>
        </p:txBody>
      </p:sp>
      <p:sp>
        <p:nvSpPr>
          <p:cNvPr id="114" name="テキスト ボックス 113"/>
          <p:cNvSpPr txBox="1"/>
          <p:nvPr/>
        </p:nvSpPr>
        <p:spPr>
          <a:xfrm>
            <a:off x="1825774" y="7248138"/>
            <a:ext cx="2520280" cy="1692771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ja-JP" altLang="en-US" sz="800" dirty="0" smtClean="0"/>
              <a:t>　</a:t>
            </a:r>
            <a:r>
              <a:rPr lang="ja-JP" altLang="en-US" sz="800" dirty="0" smtClean="0"/>
              <a:t>時見台高校に通う明るく快活</a:t>
            </a:r>
            <a:r>
              <a:rPr lang="ja-JP" altLang="en-US" sz="800" dirty="0" smtClean="0"/>
              <a:t>な高校２年生</a:t>
            </a:r>
            <a:r>
              <a:rPr lang="ja-JP" altLang="en-US" sz="800" dirty="0" smtClean="0"/>
              <a:t>。</a:t>
            </a:r>
            <a:r>
              <a:rPr lang="ja-JP" altLang="en-US" sz="800" dirty="0"/>
              <a:t>クラスメイト</a:t>
            </a:r>
            <a:r>
              <a:rPr lang="ja-JP" altLang="en-US" sz="800" dirty="0" smtClean="0"/>
              <a:t>の坐臥真澄とは幼馴染。</a:t>
            </a:r>
            <a:br>
              <a:rPr lang="ja-JP" altLang="en-US" sz="800" dirty="0" smtClean="0"/>
            </a:br>
            <a:r>
              <a:rPr lang="ja-JP" altLang="en-US" sz="800" dirty="0" smtClean="0"/>
              <a:t>　成績は中の上。オーヴァードであることを隠しているため、あんまり目立つような行動はしない、のだが、常々真澄がべったりしているので、真澄とは仲が良い事でクラス内では目立つ存在。</a:t>
            </a:r>
            <a:br>
              <a:rPr lang="ja-JP" altLang="en-US" sz="800" dirty="0" smtClean="0"/>
            </a:br>
            <a:r>
              <a:rPr lang="ja-JP" altLang="en-US" sz="800" dirty="0" smtClean="0"/>
              <a:t>　時々病欠することがあるのだが、本人はちょっとした持病があるだけ、と言っている。</a:t>
            </a:r>
            <a:br>
              <a:rPr lang="ja-JP" altLang="en-US" sz="800" dirty="0" smtClean="0"/>
            </a:br>
            <a:r>
              <a:rPr lang="ja-JP" altLang="en-US" sz="800" dirty="0" smtClean="0"/>
              <a:t>　</a:t>
            </a:r>
            <a:r>
              <a:rPr lang="en-US" altLang="ja-JP" sz="800" dirty="0" smtClean="0"/>
              <a:t>FH</a:t>
            </a:r>
            <a:r>
              <a:rPr lang="ja-JP" altLang="en-US" sz="800" dirty="0" smtClean="0"/>
              <a:t>エージェントだが、緋之</a:t>
            </a:r>
            <a:r>
              <a:rPr lang="ja-JP" altLang="en-US" sz="800" dirty="0"/>
              <a:t>村</a:t>
            </a:r>
            <a:r>
              <a:rPr lang="ja-JP" altLang="en-US" sz="800" dirty="0" smtClean="0"/>
              <a:t>が</a:t>
            </a:r>
            <a:r>
              <a:rPr lang="en-US" altLang="ja-JP" sz="800" dirty="0" smtClean="0"/>
              <a:t>UGN</a:t>
            </a:r>
            <a:r>
              <a:rPr lang="ja-JP" altLang="en-US" sz="800" dirty="0" smtClean="0"/>
              <a:t>で</a:t>
            </a:r>
            <a:r>
              <a:rPr lang="ja-JP" altLang="en-US" sz="800" dirty="0" smtClean="0"/>
              <a:t>あることはしらないので、至って平和なものである。</a:t>
            </a:r>
            <a:br>
              <a:rPr lang="ja-JP" altLang="en-US" sz="800" dirty="0" smtClean="0"/>
            </a:br>
            <a:r>
              <a:rPr lang="ja-JP" altLang="en-US" sz="800" dirty="0" smtClean="0"/>
              <a:t>　なお、彼女は重度の記憶障害を抱えており、他人との感情を維持できない。</a:t>
            </a:r>
            <a:r>
              <a:rPr lang="ja-JP" altLang="en-US" sz="800" dirty="0" smtClean="0"/>
              <a:t/>
            </a:r>
            <a:br>
              <a:rPr lang="ja-JP" altLang="en-US" sz="800" dirty="0" smtClean="0"/>
            </a:br>
            <a:endParaRPr kumimoji="1" lang="en-US" altLang="ja-JP" sz="800" dirty="0" smtClean="0"/>
          </a:p>
        </p:txBody>
      </p:sp>
      <p:cxnSp>
        <p:nvCxnSpPr>
          <p:cNvPr id="115" name="直線コネクタ 114"/>
          <p:cNvCxnSpPr/>
          <p:nvPr/>
        </p:nvCxnSpPr>
        <p:spPr>
          <a:xfrm>
            <a:off x="0" y="395536"/>
            <a:ext cx="6858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3" name="テキスト ボックス 92"/>
          <p:cNvSpPr txBox="1"/>
          <p:nvPr/>
        </p:nvSpPr>
        <p:spPr>
          <a:xfrm>
            <a:off x="3308226" y="6228184"/>
            <a:ext cx="1008112" cy="253916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pPr algn="ctr"/>
            <a:r>
              <a:rPr kumimoji="1" lang="ja-JP" altLang="en-US" sz="1050" dirty="0" smtClean="0">
                <a:solidFill>
                  <a:schemeClr val="bg1"/>
                </a:solidFill>
              </a:rPr>
              <a:t>タイムロスト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正方形/長方形 116"/>
          <p:cNvSpPr/>
          <p:nvPr/>
        </p:nvSpPr>
        <p:spPr>
          <a:xfrm>
            <a:off x="1852915" y="6231826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200" b="1" dirty="0" smtClean="0"/>
              <a:t>“壊れた歯車”　</a:t>
            </a:r>
            <a:r>
              <a:rPr lang="ja-JP" altLang="en-US" sz="2200" b="1" dirty="0" smtClean="0"/>
              <a:t>熊田　剛</a:t>
            </a:r>
            <a:endParaRPr kumimoji="1" lang="ja-JP" altLang="en-US" sz="2200" b="1" dirty="0"/>
          </a:p>
        </p:txBody>
      </p:sp>
      <p:sp>
        <p:nvSpPr>
          <p:cNvPr id="22" name="正方形/長方形 21"/>
          <p:cNvSpPr/>
          <p:nvPr/>
        </p:nvSpPr>
        <p:spPr>
          <a:xfrm>
            <a:off x="-1" y="537265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sp>
        <p:nvSpPr>
          <p:cNvPr id="85" name="正方形/長方形 84"/>
          <p:cNvSpPr/>
          <p:nvPr/>
        </p:nvSpPr>
        <p:spPr>
          <a:xfrm>
            <a:off x="3456" y="3376881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cxnSp>
        <p:nvCxnSpPr>
          <p:cNvPr id="44" name="直線コネクタ 43"/>
          <p:cNvCxnSpPr/>
          <p:nvPr/>
        </p:nvCxnSpPr>
        <p:spPr>
          <a:xfrm>
            <a:off x="0" y="334314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直線コネクタ 40"/>
          <p:cNvCxnSpPr/>
          <p:nvPr/>
        </p:nvCxnSpPr>
        <p:spPr>
          <a:xfrm>
            <a:off x="-14684" y="619240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直線コネクタ 60"/>
          <p:cNvCxnSpPr/>
          <p:nvPr/>
        </p:nvCxnSpPr>
        <p:spPr>
          <a:xfrm>
            <a:off x="-14684" y="8882048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" name="正方形/長方形 3"/>
          <p:cNvSpPr/>
          <p:nvPr/>
        </p:nvSpPr>
        <p:spPr>
          <a:xfrm>
            <a:off x="1849458" y="557640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200" b="1" dirty="0" smtClean="0"/>
              <a:t>“</a:t>
            </a:r>
            <a:r>
              <a:rPr lang="ja-JP" altLang="en-US" sz="2200" dirty="0" smtClean="0"/>
              <a:t>エルダー</a:t>
            </a:r>
            <a:r>
              <a:rPr kumimoji="1" lang="ja-JP" altLang="en-US" sz="2200" b="1" dirty="0" smtClean="0"/>
              <a:t>”</a:t>
            </a:r>
            <a:endParaRPr kumimoji="1" lang="ja-JP" altLang="en-US" sz="2200" b="1" dirty="0"/>
          </a:p>
        </p:txBody>
      </p:sp>
      <p:cxnSp>
        <p:nvCxnSpPr>
          <p:cNvPr id="5" name="直線コネクタ 4"/>
          <p:cNvCxnSpPr/>
          <p:nvPr/>
        </p:nvCxnSpPr>
        <p:spPr>
          <a:xfrm rot="16200000" flipH="1">
            <a:off x="1751964" y="807932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 rot="16200000" flipH="1">
            <a:off x="6634774" y="951275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" name="グループ化 47"/>
          <p:cNvGrpSpPr/>
          <p:nvPr/>
        </p:nvGrpSpPr>
        <p:grpSpPr>
          <a:xfrm>
            <a:off x="3769852" y="1147743"/>
            <a:ext cx="3174558" cy="690"/>
            <a:chOff x="3500430" y="1357298"/>
            <a:chExt cx="5786478" cy="1588"/>
          </a:xfrm>
        </p:grpSpPr>
        <p:cxnSp>
          <p:nvCxnSpPr>
            <p:cNvPr id="9" name="直線コネクタ 8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コネクタ 9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線コネクタ 10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2" name="直線コネクタ 11"/>
          <p:cNvCxnSpPr/>
          <p:nvPr/>
        </p:nvCxnSpPr>
        <p:spPr>
          <a:xfrm rot="10800000">
            <a:off x="1890392" y="599870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 rot="10800000">
            <a:off x="1772816" y="599870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2090341" y="590137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/>
          <p:cNvCxnSpPr/>
          <p:nvPr/>
        </p:nvCxnSpPr>
        <p:spPr>
          <a:xfrm rot="5400000">
            <a:off x="1893896" y="604483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 rot="5400000">
            <a:off x="1902013" y="552369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 rot="5400000">
            <a:off x="6785432" y="1147796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 rot="5400000">
            <a:off x="6785955" y="1187816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テキスト ボックス 22"/>
          <p:cNvSpPr txBox="1"/>
          <p:nvPr/>
        </p:nvSpPr>
        <p:spPr>
          <a:xfrm>
            <a:off x="569403" y="2695109"/>
            <a:ext cx="77136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50" b="1" dirty="0" smtClean="0"/>
              <a:t>FH</a:t>
            </a:r>
            <a:r>
              <a:rPr lang="ja-JP" altLang="en-US" sz="1050" b="1" dirty="0" smtClean="0"/>
              <a:t>ドクター</a:t>
            </a:r>
            <a:endParaRPr kumimoji="1" lang="ja-JP" altLang="en-US" sz="1050" b="1" dirty="0"/>
          </a:p>
        </p:txBody>
      </p:sp>
      <p:cxnSp>
        <p:nvCxnSpPr>
          <p:cNvPr id="62" name="直線コネクタ 61"/>
          <p:cNvCxnSpPr/>
          <p:nvPr/>
        </p:nvCxnSpPr>
        <p:spPr>
          <a:xfrm>
            <a:off x="1984" y="3126949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直線コネクタ 64"/>
          <p:cNvCxnSpPr>
            <a:stCxn id="22" idx="3"/>
          </p:cNvCxnSpPr>
          <p:nvPr/>
        </p:nvCxnSpPr>
        <p:spPr>
          <a:xfrm>
            <a:off x="1844824" y="1563125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テキスト ボックス 66"/>
          <p:cNvSpPr txBox="1"/>
          <p:nvPr/>
        </p:nvSpPr>
        <p:spPr>
          <a:xfrm>
            <a:off x="2999942" y="1220833"/>
            <a:ext cx="3103735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i="1" dirty="0" smtClean="0"/>
              <a:t>「</a:t>
            </a:r>
            <a:r>
              <a:rPr lang="ja-JP" altLang="en-US" sz="1600" i="1" dirty="0" smtClean="0"/>
              <a:t>その絆、最期まで守り抜くか？</a:t>
            </a:r>
            <a:r>
              <a:rPr kumimoji="1" lang="ja-JP" altLang="en-US" sz="1600" i="1" dirty="0" smtClean="0"/>
              <a:t>」</a:t>
            </a:r>
            <a:endParaRPr kumimoji="1" lang="ja-JP" altLang="en-US" sz="1600" i="1" dirty="0"/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1844824" y="1578194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lang="ja-JP" altLang="en-US" sz="800" dirty="0" smtClean="0"/>
              <a:t>　ＦＨに所属する老医。</a:t>
            </a:r>
            <a:br>
              <a:rPr lang="ja-JP" altLang="en-US" sz="800" dirty="0" smtClean="0"/>
            </a:br>
            <a:r>
              <a:rPr lang="ja-JP" altLang="en-US" sz="800" dirty="0" smtClean="0"/>
              <a:t>　レネゲイドに関する知識は深く、オーヴァードの治療には抜きんでた才能を発揮する。</a:t>
            </a:r>
            <a:br>
              <a:rPr lang="ja-JP" altLang="en-US" sz="800" dirty="0" smtClean="0"/>
            </a:br>
            <a:r>
              <a:rPr lang="ja-JP" altLang="en-US" sz="800" dirty="0" smtClean="0"/>
              <a:t>　彼の望みは患者の行く末を見届けることである。特に、ロイス及び</a:t>
            </a:r>
            <a:r>
              <a:rPr lang="en-US" altLang="ja-JP" sz="800" dirty="0" smtClean="0"/>
              <a:t>S</a:t>
            </a:r>
            <a:r>
              <a:rPr lang="ja-JP" altLang="en-US" sz="800" dirty="0" smtClean="0"/>
              <a:t>ロイスに対する執着は常軌を逸する。</a:t>
            </a:r>
            <a:br>
              <a:rPr lang="ja-JP" altLang="en-US" sz="800" dirty="0" smtClean="0"/>
            </a:br>
            <a:r>
              <a:rPr lang="ja-JP" altLang="en-US" sz="800" dirty="0" smtClean="0"/>
              <a:t>　もしも、彼の監視対象に何らかの障害を与え、貴重なサンプルを傷つけようものなら苛烈な”制裁”が待っている。それはもちろん、死という形でもたらされる。</a:t>
            </a:r>
            <a:br>
              <a:rPr lang="ja-JP" altLang="en-US" sz="800" dirty="0" smtClean="0"/>
            </a:br>
            <a:r>
              <a:rPr lang="ja-JP" altLang="en-US" sz="800" dirty="0" smtClean="0"/>
              <a:t>　彼をジャームと言う者は多いが、彼がオーヴァードであると言う者もいる。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　なお、冬鈴舞の担当医</a:t>
            </a:r>
            <a:r>
              <a:rPr kumimoji="1" lang="ja-JP" altLang="en-US" sz="800" dirty="0" smtClean="0"/>
              <a:t>。ロイスを維持できない彼女を救えるのは、</a:t>
            </a:r>
            <a:r>
              <a:rPr kumimoji="1" lang="en-US" altLang="ja-JP" sz="800" dirty="0" smtClean="0"/>
              <a:t>FH</a:t>
            </a:r>
            <a:r>
              <a:rPr kumimoji="1" lang="ja-JP" altLang="en-US" sz="800" dirty="0" smtClean="0"/>
              <a:t>においては彼</a:t>
            </a:r>
            <a:r>
              <a:rPr lang="ja-JP" altLang="en-US" sz="800" dirty="0" smtClean="0"/>
              <a:t>しかいない。</a:t>
            </a:r>
            <a:endParaRPr kumimoji="1" lang="en-US" altLang="ja-JP" sz="800" dirty="0" smtClean="0"/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4269854" y="1576626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性別：男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</a:t>
            </a:r>
            <a:r>
              <a:rPr lang="en-US" altLang="ja-JP" sz="800" dirty="0" smtClean="0"/>
              <a:t>70</a:t>
            </a:r>
            <a:r>
              <a:rPr lang="ja-JP" altLang="en-US" sz="800" dirty="0" smtClean="0"/>
              <a:t>歳以上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</a:t>
            </a:r>
            <a:r>
              <a:rPr lang="ja-JP" altLang="en-US" sz="800" dirty="0" smtClean="0"/>
              <a:t>クロスブリード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シンドローム：ソラリス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モルフェウス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</a:t>
            </a:r>
            <a:r>
              <a:rPr lang="en-US" altLang="ja-JP" sz="800" dirty="0" smtClean="0"/>
              <a:t>FH</a:t>
            </a:r>
            <a:r>
              <a:rPr lang="ja-JP" altLang="en-US" sz="800" dirty="0" smtClean="0"/>
              <a:t>エージェント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老医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2</a:t>
            </a:r>
            <a:r>
              <a:rPr kumimoji="1" lang="ja-JP" altLang="en-US" sz="800" dirty="0" smtClean="0"/>
              <a:t>　　</a:t>
            </a:r>
            <a:r>
              <a:rPr kumimoji="1" lang="en-US" altLang="ja-JP" sz="800" dirty="0" smtClean="0"/>
              <a:t>〈</a:t>
            </a:r>
            <a:r>
              <a:rPr kumimoji="1" lang="ja-JP" altLang="en-US" sz="800" dirty="0" smtClean="0"/>
              <a:t>運転：四輪</a:t>
            </a:r>
            <a:r>
              <a:rPr kumimoji="1" lang="en-US" altLang="ja-JP" sz="800" dirty="0" smtClean="0"/>
              <a:t>〉4</a:t>
            </a:r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4</a:t>
            </a:r>
            <a:r>
              <a:rPr lang="ja-JP" altLang="en-US" sz="800" dirty="0" smtClean="0"/>
              <a:t>　　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知覚</a:t>
            </a:r>
            <a:r>
              <a:rPr lang="en-US" altLang="ja-JP" sz="800" dirty="0" smtClean="0"/>
              <a:t>〉8</a:t>
            </a:r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8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 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〈</a:t>
            </a:r>
            <a:r>
              <a:rPr lang="ja-JP" altLang="en-US" sz="800" dirty="0" smtClean="0"/>
              <a:t>知識：レネゲイド</a:t>
            </a:r>
            <a:r>
              <a:rPr kumimoji="1" lang="en-US" altLang="ja-JP" sz="800" dirty="0" smtClean="0"/>
              <a:t>〉20〈</a:t>
            </a:r>
            <a:r>
              <a:rPr lang="ja-JP" altLang="en-US" sz="800" dirty="0" smtClean="0"/>
              <a:t>知識：医術</a:t>
            </a:r>
            <a:r>
              <a:rPr kumimoji="1" lang="en-US" altLang="ja-JP" sz="800" dirty="0" smtClean="0"/>
              <a:t>〉</a:t>
            </a:r>
            <a:r>
              <a:rPr lang="en-US" altLang="ja-JP" sz="800" dirty="0" smtClean="0"/>
              <a:t>18</a:t>
            </a:r>
            <a:r>
              <a:rPr lang="ja-JP" altLang="en-US" sz="800" dirty="0" smtClean="0"/>
              <a:t>　他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 7</a:t>
            </a:r>
            <a:r>
              <a:rPr lang="ja-JP" altLang="en-US" sz="800" dirty="0" smtClean="0"/>
              <a:t>　　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情報：</a:t>
            </a:r>
            <a:r>
              <a:rPr lang="en-US" altLang="ja-JP" sz="800" dirty="0" smtClean="0"/>
              <a:t>FH〉12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32</a:t>
            </a:r>
            <a:r>
              <a:rPr kumimoji="1" lang="ja-JP" altLang="en-US" sz="800" dirty="0" smtClean="0"/>
              <a:t>　　　 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】16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浸食率：不明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エフェクト：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《</a:t>
            </a:r>
            <a:r>
              <a:rPr lang="ja-JP" altLang="en-US" sz="800" dirty="0" smtClean="0"/>
              <a:t>アクアウィターエ</a:t>
            </a:r>
            <a:r>
              <a:rPr kumimoji="1" lang="en-US" altLang="ja-JP" sz="800" dirty="0" smtClean="0"/>
              <a:t>》</a:t>
            </a:r>
            <a:r>
              <a:rPr kumimoji="1" lang="ja-JP" altLang="en-US" sz="800" dirty="0" smtClean="0"/>
              <a:t>４、　</a:t>
            </a:r>
            <a:r>
              <a:rPr kumimoji="1" lang="en-US" altLang="ja-JP" sz="800" dirty="0" smtClean="0"/>
              <a:t>《</a:t>
            </a:r>
            <a:r>
              <a:rPr lang="ja-JP" altLang="en-US" sz="800" dirty="0" smtClean="0"/>
              <a:t>奇跡の雫</a:t>
            </a:r>
            <a:r>
              <a:rPr kumimoji="1" lang="en-US" altLang="ja-JP" sz="800" dirty="0" smtClean="0"/>
              <a:t>》</a:t>
            </a:r>
            <a:r>
              <a:rPr lang="ja-JP" altLang="en-US" sz="800" dirty="0" smtClean="0"/>
              <a:t>４</a:t>
            </a:r>
            <a:r>
              <a:rPr kumimoji="1" lang="ja-JP" altLang="en-US" sz="800" dirty="0" smtClean="0"/>
              <a:t>、他</a:t>
            </a:r>
            <a:endParaRPr kumimoji="1" lang="en-US" altLang="ja-JP" sz="800" dirty="0" smtClean="0"/>
          </a:p>
        </p:txBody>
      </p:sp>
      <p:sp>
        <p:nvSpPr>
          <p:cNvPr id="71" name="正方形/長方形 70"/>
          <p:cNvSpPr/>
          <p:nvPr/>
        </p:nvSpPr>
        <p:spPr>
          <a:xfrm>
            <a:off x="1852915" y="3397256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200" b="1" dirty="0" smtClean="0"/>
              <a:t>“</a:t>
            </a:r>
            <a:r>
              <a:rPr lang="ja-JP" altLang="en-US" sz="2200" dirty="0" smtClean="0"/>
              <a:t>柔よく剛を制す</a:t>
            </a:r>
            <a:r>
              <a:rPr kumimoji="1" lang="ja-JP" altLang="en-US" sz="2200" b="1" dirty="0" smtClean="0"/>
              <a:t>”　</a:t>
            </a:r>
            <a:r>
              <a:rPr lang="ja-JP" altLang="en-US" sz="2200" b="1" dirty="0" smtClean="0"/>
              <a:t>泉　柔</a:t>
            </a:r>
            <a:endParaRPr kumimoji="1" lang="ja-JP" altLang="en-US" sz="2200" b="1" dirty="0"/>
          </a:p>
        </p:txBody>
      </p:sp>
      <p:cxnSp>
        <p:nvCxnSpPr>
          <p:cNvPr id="72" name="直線コネクタ 71"/>
          <p:cNvCxnSpPr/>
          <p:nvPr/>
        </p:nvCxnSpPr>
        <p:spPr>
          <a:xfrm rot="16200000" flipH="1">
            <a:off x="1755421" y="3647548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線コネクタ 72"/>
          <p:cNvCxnSpPr/>
          <p:nvPr/>
        </p:nvCxnSpPr>
        <p:spPr>
          <a:xfrm rot="16200000" flipH="1">
            <a:off x="6638231" y="3790891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グループ化 47"/>
          <p:cNvGrpSpPr/>
          <p:nvPr/>
        </p:nvGrpSpPr>
        <p:grpSpPr>
          <a:xfrm>
            <a:off x="3773309" y="3987359"/>
            <a:ext cx="3174558" cy="690"/>
            <a:chOff x="3500430" y="1357298"/>
            <a:chExt cx="5786478" cy="1588"/>
          </a:xfrm>
        </p:grpSpPr>
        <p:cxnSp>
          <p:nvCxnSpPr>
            <p:cNvPr id="75" name="直線コネクタ 74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線コネクタ 75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線コネクタ 76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78" name="直線コネクタ 77"/>
          <p:cNvCxnSpPr/>
          <p:nvPr/>
        </p:nvCxnSpPr>
        <p:spPr>
          <a:xfrm rot="10800000">
            <a:off x="1893849" y="3439486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直線コネクタ 78"/>
          <p:cNvCxnSpPr/>
          <p:nvPr/>
        </p:nvCxnSpPr>
        <p:spPr>
          <a:xfrm rot="10800000">
            <a:off x="1776273" y="3439486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直線コネクタ 79"/>
          <p:cNvCxnSpPr/>
          <p:nvPr/>
        </p:nvCxnSpPr>
        <p:spPr>
          <a:xfrm>
            <a:off x="2093798" y="3429753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直線コネクタ 80"/>
          <p:cNvCxnSpPr/>
          <p:nvPr/>
        </p:nvCxnSpPr>
        <p:spPr>
          <a:xfrm rot="5400000">
            <a:off x="1897353" y="3444099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直線コネクタ 81"/>
          <p:cNvCxnSpPr/>
          <p:nvPr/>
        </p:nvCxnSpPr>
        <p:spPr>
          <a:xfrm rot="5400000">
            <a:off x="1905470" y="3391985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直線コネクタ 82"/>
          <p:cNvCxnSpPr/>
          <p:nvPr/>
        </p:nvCxnSpPr>
        <p:spPr>
          <a:xfrm rot="5400000">
            <a:off x="6788889" y="398741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線コネクタ 83"/>
          <p:cNvCxnSpPr/>
          <p:nvPr/>
        </p:nvCxnSpPr>
        <p:spPr>
          <a:xfrm rot="5400000">
            <a:off x="6789412" y="402743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テキスト ボックス 85"/>
          <p:cNvSpPr txBox="1"/>
          <p:nvPr/>
        </p:nvSpPr>
        <p:spPr>
          <a:xfrm>
            <a:off x="463351" y="5534725"/>
            <a:ext cx="102143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50" b="1" dirty="0" smtClean="0"/>
              <a:t>I</a:t>
            </a:r>
            <a:r>
              <a:rPr lang="ja-JP" altLang="en-US" sz="1050" b="1" dirty="0" smtClean="0"/>
              <a:t>市</a:t>
            </a:r>
            <a:r>
              <a:rPr lang="en-US" altLang="ja-JP" sz="1050" b="1" dirty="0" smtClean="0"/>
              <a:t>UGN</a:t>
            </a:r>
            <a:r>
              <a:rPr lang="ja-JP" altLang="en-US" sz="1050" b="1" dirty="0" smtClean="0"/>
              <a:t>支部長</a:t>
            </a:r>
            <a:endParaRPr kumimoji="1" lang="ja-JP" altLang="en-US" sz="1050" b="1" dirty="0"/>
          </a:p>
        </p:txBody>
      </p:sp>
      <p:cxnSp>
        <p:nvCxnSpPr>
          <p:cNvPr id="87" name="直線コネクタ 86"/>
          <p:cNvCxnSpPr/>
          <p:nvPr/>
        </p:nvCxnSpPr>
        <p:spPr>
          <a:xfrm>
            <a:off x="-4084" y="5966565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直線コネクタ 87"/>
          <p:cNvCxnSpPr>
            <a:stCxn id="85" idx="3"/>
          </p:cNvCxnSpPr>
          <p:nvPr/>
        </p:nvCxnSpPr>
        <p:spPr>
          <a:xfrm>
            <a:off x="1848281" y="4402741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テキスト ボックス 88"/>
          <p:cNvSpPr txBox="1"/>
          <p:nvPr/>
        </p:nvSpPr>
        <p:spPr>
          <a:xfrm>
            <a:off x="2754555" y="4060449"/>
            <a:ext cx="2978701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i="1" dirty="0" smtClean="0"/>
              <a:t> 「もう、この支部はおしまいです」</a:t>
            </a:r>
            <a:endParaRPr kumimoji="1" lang="ja-JP" altLang="en-US" sz="1600" i="1" dirty="0"/>
          </a:p>
        </p:txBody>
      </p:sp>
      <p:sp>
        <p:nvSpPr>
          <p:cNvPr id="90" name="テキスト ボックス 89"/>
          <p:cNvSpPr txBox="1"/>
          <p:nvPr/>
        </p:nvSpPr>
        <p:spPr>
          <a:xfrm>
            <a:off x="4254260" y="4416242"/>
            <a:ext cx="275609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性別：男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</a:t>
            </a:r>
            <a:r>
              <a:rPr lang="en-US" altLang="ja-JP" sz="800" dirty="0" smtClean="0"/>
              <a:t>49</a:t>
            </a:r>
            <a:r>
              <a:rPr lang="ja-JP" altLang="en-US" sz="800" dirty="0" smtClean="0"/>
              <a:t>歳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ブリード：クロスブリード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シンドローム：ソラリス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オルクス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</a:t>
            </a:r>
            <a:r>
              <a:rPr lang="en-US" altLang="ja-JP" sz="800" dirty="0" smtClean="0"/>
              <a:t>UGN</a:t>
            </a:r>
            <a:r>
              <a:rPr lang="ja-JP" altLang="en-US" sz="800" dirty="0" smtClean="0"/>
              <a:t>支部長</a:t>
            </a:r>
            <a:r>
              <a:rPr lang="en-US" altLang="ja-JP" sz="800" dirty="0" smtClean="0"/>
              <a:t>/UGN</a:t>
            </a:r>
            <a:r>
              <a:rPr lang="ja-JP" altLang="en-US" sz="800" dirty="0" smtClean="0"/>
              <a:t>支部長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2        〈</a:t>
            </a:r>
            <a:r>
              <a:rPr lang="ja-JP" altLang="en-US" sz="800" dirty="0" smtClean="0"/>
              <a:t>回避</a:t>
            </a:r>
            <a:r>
              <a:rPr lang="en-US" altLang="ja-JP" sz="800" dirty="0" smtClean="0"/>
              <a:t>〉7〈</a:t>
            </a:r>
            <a:r>
              <a:rPr lang="ja-JP" altLang="en-US" sz="800" dirty="0" smtClean="0"/>
              <a:t>運転：二輪</a:t>
            </a:r>
            <a:r>
              <a:rPr lang="en-US" altLang="ja-JP" sz="800" dirty="0" smtClean="0"/>
              <a:t>〉</a:t>
            </a:r>
            <a:r>
              <a:rPr lang="ja-JP" altLang="en-US" sz="800" dirty="0" smtClean="0"/>
              <a:t>７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4</a:t>
            </a:r>
            <a:r>
              <a:rPr lang="ja-JP" altLang="en-US" sz="800" dirty="0" smtClean="0"/>
              <a:t>　　　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射撃</a:t>
            </a:r>
            <a:r>
              <a:rPr lang="en-US" altLang="ja-JP" sz="800" dirty="0" smtClean="0"/>
              <a:t>〉7</a:t>
            </a:r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7   </a:t>
            </a:r>
            <a:r>
              <a:rPr kumimoji="1" lang="ja-JP" altLang="en-US" sz="800" dirty="0" smtClean="0"/>
              <a:t>　　</a:t>
            </a:r>
            <a:r>
              <a:rPr kumimoji="1" lang="en-US" altLang="ja-JP" sz="800" dirty="0" smtClean="0"/>
              <a:t>〈</a:t>
            </a:r>
            <a:r>
              <a:rPr lang="ja-JP" altLang="en-US" sz="800" dirty="0" smtClean="0"/>
              <a:t>意志</a:t>
            </a:r>
            <a:r>
              <a:rPr lang="en-US" altLang="ja-JP" sz="800" dirty="0" smtClean="0"/>
              <a:t>〉7〈RC〉7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</a:t>
            </a:r>
            <a:r>
              <a:rPr lang="ja-JP" altLang="en-US" sz="800" dirty="0"/>
              <a:t> </a:t>
            </a:r>
            <a:r>
              <a:rPr lang="en-US" altLang="ja-JP" sz="800" dirty="0" smtClean="0"/>
              <a:t>10</a:t>
            </a:r>
            <a:r>
              <a:rPr lang="ja-JP" altLang="en-US" sz="800" dirty="0" smtClean="0"/>
              <a:t>　　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情報：</a:t>
            </a:r>
            <a:r>
              <a:rPr lang="en-US" altLang="ja-JP" sz="800" dirty="0" smtClean="0"/>
              <a:t>UGN〉14</a:t>
            </a:r>
            <a:r>
              <a:rPr lang="ja-JP" altLang="en-US" sz="800" dirty="0" smtClean="0"/>
              <a:t>　</a:t>
            </a:r>
            <a:r>
              <a:rPr lang="en-US" altLang="ja-JP" sz="800" dirty="0" smtClean="0"/>
              <a:t> 〈</a:t>
            </a:r>
            <a:r>
              <a:rPr lang="ja-JP" altLang="en-US" sz="800" dirty="0" smtClean="0"/>
              <a:t>情報：</a:t>
            </a:r>
            <a:r>
              <a:rPr lang="en-US" altLang="ja-JP" sz="800" dirty="0" smtClean="0"/>
              <a:t>FH〉13 </a:t>
            </a:r>
            <a:r>
              <a:rPr lang="ja-JP" altLang="en-US" sz="800" dirty="0" smtClean="0"/>
              <a:t>他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31</a:t>
            </a:r>
            <a:r>
              <a:rPr kumimoji="1" lang="ja-JP" altLang="en-US" sz="800" dirty="0" smtClean="0"/>
              <a:t>　　　　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</a:t>
            </a:r>
            <a:r>
              <a:rPr lang="en-US" altLang="ja-JP" sz="800" dirty="0" smtClean="0"/>
              <a:t>15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</a:t>
            </a:r>
            <a:r>
              <a:rPr lang="en-US" altLang="ja-JP" sz="800" dirty="0" smtClean="0"/>
              <a:t>30%</a:t>
            </a:r>
          </a:p>
          <a:p>
            <a:r>
              <a:rPr kumimoji="1" lang="ja-JP" altLang="en-US" sz="800" dirty="0" smtClean="0"/>
              <a:t>エフェクト：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《</a:t>
            </a:r>
            <a:r>
              <a:rPr lang="ja-JP" altLang="en-US" sz="800" dirty="0" smtClean="0"/>
              <a:t>狂戦士</a:t>
            </a:r>
            <a:r>
              <a:rPr lang="en-US" altLang="ja-JP" sz="800" dirty="0" smtClean="0"/>
              <a:t>》</a:t>
            </a:r>
            <a:r>
              <a:rPr lang="ja-JP" altLang="en-US" sz="800" dirty="0" smtClean="0"/>
              <a:t>３、</a:t>
            </a:r>
            <a:r>
              <a:rPr lang="en-US" altLang="ja-JP" sz="800" dirty="0" smtClean="0"/>
              <a:t>《</a:t>
            </a:r>
            <a:r>
              <a:rPr lang="ja-JP" altLang="en-US" sz="800" dirty="0" smtClean="0"/>
              <a:t>要の陣形</a:t>
            </a:r>
            <a:r>
              <a:rPr lang="en-US" altLang="ja-JP" sz="800" dirty="0" smtClean="0"/>
              <a:t>》</a:t>
            </a:r>
            <a:r>
              <a:rPr lang="ja-JP" altLang="en-US" sz="800" dirty="0" smtClean="0"/>
              <a:t>３、</a:t>
            </a:r>
            <a:r>
              <a:rPr lang="en-US" altLang="ja-JP" sz="800" dirty="0" smtClean="0"/>
              <a:t>《</a:t>
            </a:r>
            <a:r>
              <a:rPr lang="ja-JP" altLang="en-US" sz="800" dirty="0" smtClean="0"/>
              <a:t>ナイトライダー</a:t>
            </a:r>
            <a:r>
              <a:rPr lang="en-US" altLang="ja-JP" sz="800" dirty="0" smtClean="0"/>
              <a:t>》</a:t>
            </a:r>
            <a:r>
              <a:rPr lang="ja-JP" altLang="en-US" sz="800" dirty="0" smtClean="0"/>
              <a:t>５　他</a:t>
            </a:r>
            <a:endParaRPr kumimoji="1" lang="en-US" altLang="ja-JP" sz="800" dirty="0" smtClean="0"/>
          </a:p>
        </p:txBody>
      </p:sp>
      <p:sp>
        <p:nvSpPr>
          <p:cNvPr id="91" name="テキスト ボックス 90"/>
          <p:cNvSpPr txBox="1"/>
          <p:nvPr/>
        </p:nvSpPr>
        <p:spPr>
          <a:xfrm>
            <a:off x="1825774" y="4413568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ja-JP" altLang="en-US" sz="800" dirty="0" smtClean="0"/>
              <a:t>　</a:t>
            </a:r>
            <a:r>
              <a:rPr lang="ja-JP" altLang="en-US" sz="800" dirty="0" smtClean="0"/>
              <a:t> </a:t>
            </a:r>
            <a:r>
              <a:rPr lang="en-US" altLang="ja-JP" sz="800" dirty="0" smtClean="0"/>
              <a:t>I</a:t>
            </a:r>
            <a:r>
              <a:rPr lang="ja-JP" altLang="en-US" sz="800" dirty="0" smtClean="0"/>
              <a:t>市</a:t>
            </a:r>
            <a:r>
              <a:rPr lang="en-US" altLang="ja-JP" sz="800" dirty="0" smtClean="0"/>
              <a:t>UGN</a:t>
            </a:r>
            <a:r>
              <a:rPr lang="ja-JP" altLang="en-US" sz="800" dirty="0" smtClean="0"/>
              <a:t>支部長。</a:t>
            </a:r>
            <a:r>
              <a:rPr lang="en-US" altLang="ja-JP" sz="800" dirty="0" smtClean="0"/>
              <a:t>I</a:t>
            </a:r>
            <a:r>
              <a:rPr lang="ja-JP" altLang="en-US" sz="800" dirty="0" smtClean="0"/>
              <a:t>市支部は熊田と泉しかいない。</a:t>
            </a:r>
            <a:br>
              <a:rPr lang="ja-JP" altLang="en-US" sz="800" dirty="0" smtClean="0"/>
            </a:br>
            <a:r>
              <a:rPr lang="ja-JP" altLang="en-US" sz="800" dirty="0" smtClean="0"/>
              <a:t>元</a:t>
            </a:r>
            <a:r>
              <a:rPr lang="en-US" altLang="ja-JP" sz="800" dirty="0" smtClean="0"/>
              <a:t>UGN</a:t>
            </a:r>
            <a:r>
              <a:rPr lang="ja-JP" altLang="en-US" sz="800" dirty="0" smtClean="0"/>
              <a:t>本部エージェント。エリートとして数々のミッションを成功に導いた彼だったが、ある事件が彼を変えた。</a:t>
            </a:r>
            <a:br>
              <a:rPr lang="ja-JP" altLang="en-US" sz="800" dirty="0" smtClean="0"/>
            </a:br>
            <a:r>
              <a:rPr lang="en-US" altLang="ja-JP" sz="800" dirty="0" smtClean="0"/>
              <a:t>FH</a:t>
            </a:r>
            <a:r>
              <a:rPr lang="ja-JP" altLang="en-US" sz="800" dirty="0" smtClean="0"/>
              <a:t>マスタークラスとの戦闘で、彼は指揮下の部下をすべて失った。</a:t>
            </a:r>
            <a:br>
              <a:rPr lang="ja-JP" altLang="en-US" sz="800" dirty="0" smtClean="0"/>
            </a:br>
            <a:r>
              <a:rPr lang="ja-JP" altLang="en-US" sz="800" dirty="0" smtClean="0"/>
              <a:t>ミッション自体は成功したものの、自責の念とその時の恐怖から、彼に満ち溢れた自信は失われた。</a:t>
            </a:r>
            <a:endParaRPr lang="en-US" altLang="ja-JP" sz="800" dirty="0" smtClean="0"/>
          </a:p>
          <a:p>
            <a:r>
              <a:rPr lang="ja-JP" altLang="en-US" sz="800" dirty="0" smtClean="0"/>
              <a:t>　しかし彼は無能でも、人でなしでもない。今では支部で一人、震えと闘いながら、熊田と</a:t>
            </a:r>
            <a:r>
              <a:rPr lang="en-US" altLang="ja-JP" sz="800" dirty="0" smtClean="0"/>
              <a:t>I</a:t>
            </a:r>
            <a:r>
              <a:rPr lang="ja-JP" altLang="en-US" sz="800" dirty="0" smtClean="0"/>
              <a:t>市を守っている。</a:t>
            </a:r>
            <a:endParaRPr kumimoji="1" lang="en-US" altLang="ja-JP" sz="800" dirty="0"/>
          </a:p>
          <a:p>
            <a:r>
              <a:rPr lang="ja-JP" altLang="en-US" sz="800" dirty="0" smtClean="0"/>
              <a:t>　本人の戦闘スタイルは前衛の補佐を行い、その後自分も戦闘に参加するという、アグレッシブなものである。</a:t>
            </a:r>
            <a:r>
              <a:rPr lang="en-US" altLang="ja-JP" sz="800" dirty="0" smtClean="0"/>
              <a:t>I</a:t>
            </a:r>
            <a:r>
              <a:rPr lang="ja-JP" altLang="en-US" sz="800" dirty="0" smtClean="0"/>
              <a:t>市では情報収集含め、熊田の補佐に専念している。</a:t>
            </a:r>
            <a:endParaRPr kumimoji="1" lang="en-US" altLang="ja-JP" sz="800" dirty="0" smtClean="0"/>
          </a:p>
        </p:txBody>
      </p:sp>
      <p:cxnSp>
        <p:nvCxnSpPr>
          <p:cNvPr id="92" name="直線コネクタ 91"/>
          <p:cNvCxnSpPr/>
          <p:nvPr/>
        </p:nvCxnSpPr>
        <p:spPr>
          <a:xfrm>
            <a:off x="0" y="50796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直線コネクタ 94"/>
          <p:cNvCxnSpPr/>
          <p:nvPr/>
        </p:nvCxnSpPr>
        <p:spPr>
          <a:xfrm rot="16200000" flipH="1">
            <a:off x="1755421" y="6482118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直線コネクタ 95"/>
          <p:cNvCxnSpPr/>
          <p:nvPr/>
        </p:nvCxnSpPr>
        <p:spPr>
          <a:xfrm rot="16200000" flipH="1">
            <a:off x="6638231" y="6625461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" name="グループ化 47"/>
          <p:cNvGrpSpPr/>
          <p:nvPr/>
        </p:nvGrpSpPr>
        <p:grpSpPr>
          <a:xfrm>
            <a:off x="3773309" y="6821929"/>
            <a:ext cx="3174558" cy="690"/>
            <a:chOff x="3500430" y="1357298"/>
            <a:chExt cx="5786478" cy="1588"/>
          </a:xfrm>
        </p:grpSpPr>
        <p:cxnSp>
          <p:nvCxnSpPr>
            <p:cNvPr id="98" name="直線コネクタ 97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直線コネクタ 98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直線コネクタ 99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01" name="直線コネクタ 100"/>
          <p:cNvCxnSpPr/>
          <p:nvPr/>
        </p:nvCxnSpPr>
        <p:spPr>
          <a:xfrm rot="10800000">
            <a:off x="1893849" y="6274056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線コネクタ 101"/>
          <p:cNvCxnSpPr/>
          <p:nvPr/>
        </p:nvCxnSpPr>
        <p:spPr>
          <a:xfrm rot="10800000">
            <a:off x="1776273" y="6274056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線コネクタ 102"/>
          <p:cNvCxnSpPr/>
          <p:nvPr/>
        </p:nvCxnSpPr>
        <p:spPr>
          <a:xfrm>
            <a:off x="2093798" y="6254798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線コネクタ 103"/>
          <p:cNvCxnSpPr/>
          <p:nvPr/>
        </p:nvCxnSpPr>
        <p:spPr>
          <a:xfrm rot="5400000">
            <a:off x="1897353" y="6278669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直線コネクタ 104"/>
          <p:cNvCxnSpPr/>
          <p:nvPr/>
        </p:nvCxnSpPr>
        <p:spPr>
          <a:xfrm rot="5400000">
            <a:off x="1905470" y="6226555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直線コネクタ 105"/>
          <p:cNvCxnSpPr/>
          <p:nvPr/>
        </p:nvCxnSpPr>
        <p:spPr>
          <a:xfrm rot="5400000">
            <a:off x="6788889" y="682198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直線コネクタ 106"/>
          <p:cNvCxnSpPr/>
          <p:nvPr/>
        </p:nvCxnSpPr>
        <p:spPr>
          <a:xfrm rot="5400000">
            <a:off x="6789412" y="686200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正方形/長方形 107"/>
          <p:cNvSpPr/>
          <p:nvPr/>
        </p:nvSpPr>
        <p:spPr>
          <a:xfrm>
            <a:off x="3456" y="6211451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sp>
        <p:nvSpPr>
          <p:cNvPr id="109" name="テキスト ボックス 108"/>
          <p:cNvSpPr txBox="1"/>
          <p:nvPr/>
        </p:nvSpPr>
        <p:spPr>
          <a:xfrm>
            <a:off x="361231" y="8369295"/>
            <a:ext cx="112562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050" b="1" dirty="0" smtClean="0"/>
              <a:t>UGN</a:t>
            </a:r>
            <a:r>
              <a:rPr lang="ja-JP" altLang="en-US" sz="1050" b="1" dirty="0" smtClean="0"/>
              <a:t>エージェント</a:t>
            </a:r>
            <a:endParaRPr kumimoji="1" lang="ja-JP" altLang="en-US" sz="1050" b="1" dirty="0"/>
          </a:p>
        </p:txBody>
      </p:sp>
      <p:cxnSp>
        <p:nvCxnSpPr>
          <p:cNvPr id="110" name="直線コネクタ 109"/>
          <p:cNvCxnSpPr/>
          <p:nvPr/>
        </p:nvCxnSpPr>
        <p:spPr>
          <a:xfrm>
            <a:off x="-4084" y="8801135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直線コネクタ 110"/>
          <p:cNvCxnSpPr>
            <a:stCxn id="108" idx="3"/>
          </p:cNvCxnSpPr>
          <p:nvPr/>
        </p:nvCxnSpPr>
        <p:spPr>
          <a:xfrm>
            <a:off x="1848281" y="7237311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テキスト ボックス 112"/>
          <p:cNvSpPr txBox="1"/>
          <p:nvPr/>
        </p:nvSpPr>
        <p:spPr>
          <a:xfrm>
            <a:off x="4254260" y="7250812"/>
            <a:ext cx="275609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性別：男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</a:t>
            </a:r>
            <a:r>
              <a:rPr lang="en-US" altLang="ja-JP" sz="800" dirty="0" smtClean="0"/>
              <a:t>32</a:t>
            </a:r>
            <a:r>
              <a:rPr lang="ja-JP" altLang="en-US" sz="800" dirty="0" smtClean="0"/>
              <a:t>歳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ブリード：クロスブリード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シンドローム：キュマイラ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ブラックドッグ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</a:t>
            </a:r>
            <a:r>
              <a:rPr lang="en-US" altLang="ja-JP" sz="800" dirty="0" smtClean="0"/>
              <a:t>UGN</a:t>
            </a:r>
            <a:r>
              <a:rPr lang="ja-JP" altLang="en-US" sz="800" dirty="0" smtClean="0"/>
              <a:t>エージェント</a:t>
            </a:r>
            <a:r>
              <a:rPr lang="en-US" altLang="ja-JP" sz="800" dirty="0" smtClean="0"/>
              <a:t>/UGN</a:t>
            </a:r>
            <a:r>
              <a:rPr lang="ja-JP" altLang="en-US" sz="800" dirty="0" smtClean="0"/>
              <a:t>エージェント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10       〈</a:t>
            </a:r>
            <a:r>
              <a:rPr lang="ja-JP" altLang="en-US" sz="800" dirty="0" smtClean="0"/>
              <a:t>白兵</a:t>
            </a:r>
            <a:r>
              <a:rPr lang="en-US" altLang="ja-JP" sz="800" dirty="0" smtClean="0"/>
              <a:t>〉4〈</a:t>
            </a:r>
            <a:r>
              <a:rPr lang="ja-JP" altLang="en-US" sz="800" dirty="0" smtClean="0"/>
              <a:t>回避</a:t>
            </a:r>
            <a:r>
              <a:rPr lang="en-US" altLang="ja-JP" sz="800" dirty="0" smtClean="0"/>
              <a:t>〉2〈</a:t>
            </a:r>
            <a:r>
              <a:rPr lang="ja-JP" altLang="en-US" sz="800" dirty="0" smtClean="0"/>
              <a:t>運転：戦車</a:t>
            </a:r>
            <a:r>
              <a:rPr lang="en-US" altLang="ja-JP" sz="800" dirty="0" smtClean="0"/>
              <a:t>〉1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2</a:t>
            </a:r>
            <a:r>
              <a:rPr lang="ja-JP" altLang="en-US" sz="800" dirty="0" smtClean="0"/>
              <a:t>　　　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知覚</a:t>
            </a:r>
            <a:r>
              <a:rPr lang="en-US" altLang="ja-JP" sz="800" dirty="0" smtClean="0"/>
              <a:t>〉4〈</a:t>
            </a:r>
            <a:r>
              <a:rPr lang="ja-JP" altLang="en-US" sz="800" dirty="0" smtClean="0"/>
              <a:t>射撃</a:t>
            </a:r>
            <a:r>
              <a:rPr lang="en-US" altLang="ja-JP" sz="800" dirty="0" smtClean="0"/>
              <a:t>〉3</a:t>
            </a:r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</a:t>
            </a:r>
            <a:r>
              <a:rPr lang="en-US" altLang="ja-JP" sz="800" dirty="0"/>
              <a:t>3</a:t>
            </a:r>
            <a:r>
              <a:rPr kumimoji="1" lang="ja-JP" altLang="en-US" sz="800" dirty="0" smtClean="0"/>
              <a:t>　  　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意志</a:t>
            </a:r>
            <a:r>
              <a:rPr lang="en-US" altLang="ja-JP" sz="800" dirty="0" smtClean="0"/>
              <a:t>〉9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</a:t>
            </a:r>
            <a:r>
              <a:rPr lang="ja-JP" altLang="en-US" sz="800" dirty="0"/>
              <a:t> </a:t>
            </a:r>
            <a:r>
              <a:rPr lang="en-US" altLang="ja-JP" sz="800" dirty="0" smtClean="0"/>
              <a:t>3</a:t>
            </a:r>
            <a:r>
              <a:rPr lang="ja-JP" altLang="en-US" sz="800" dirty="0" smtClean="0"/>
              <a:t>　　　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情報：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軍事</a:t>
            </a:r>
            <a:r>
              <a:rPr lang="en-US" altLang="ja-JP" sz="800" dirty="0" smtClean="0"/>
              <a:t>〉4 〈</a:t>
            </a:r>
            <a:r>
              <a:rPr lang="ja-JP" altLang="en-US" sz="800" dirty="0" smtClean="0"/>
              <a:t>情報：</a:t>
            </a:r>
            <a:r>
              <a:rPr lang="en-US" altLang="ja-JP" sz="800" dirty="0" smtClean="0"/>
              <a:t>UGN〉3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43</a:t>
            </a:r>
            <a:r>
              <a:rPr kumimoji="1" lang="ja-JP" altLang="en-US" sz="800" dirty="0" smtClean="0"/>
              <a:t>　　　　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</a:t>
            </a:r>
            <a:r>
              <a:rPr lang="en-US" altLang="ja-JP" sz="800" dirty="0"/>
              <a:t>7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</a:t>
            </a:r>
            <a:r>
              <a:rPr lang="en-US" altLang="ja-JP" sz="800" dirty="0" smtClean="0"/>
              <a:t>32%</a:t>
            </a:r>
          </a:p>
          <a:p>
            <a:r>
              <a:rPr kumimoji="1" lang="ja-JP" altLang="en-US" sz="800" dirty="0" smtClean="0"/>
              <a:t>エフェクト：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《</a:t>
            </a:r>
            <a:r>
              <a:rPr lang="ja-JP" altLang="en-US" sz="800" dirty="0" smtClean="0"/>
              <a:t>ハードワイヤード</a:t>
            </a:r>
            <a:r>
              <a:rPr lang="en-US" altLang="ja-JP" sz="800" dirty="0" smtClean="0"/>
              <a:t>》5</a:t>
            </a:r>
            <a:r>
              <a:rPr lang="ja-JP" altLang="en-US" sz="800" dirty="0" smtClean="0"/>
              <a:t>　</a:t>
            </a:r>
            <a:r>
              <a:rPr lang="ja-JP" altLang="en-US" sz="800" dirty="0" err="1" smtClean="0"/>
              <a:t>、</a:t>
            </a:r>
            <a:r>
              <a:rPr lang="ja-JP" altLang="en-US" sz="800" dirty="0" smtClean="0"/>
              <a:t>　</a:t>
            </a:r>
            <a:r>
              <a:rPr lang="en-US" altLang="ja-JP" sz="800" dirty="0" smtClean="0"/>
              <a:t>《</a:t>
            </a:r>
            <a:r>
              <a:rPr lang="ja-JP" altLang="en-US" sz="800" dirty="0" smtClean="0"/>
              <a:t>氷の城砦</a:t>
            </a:r>
            <a:r>
              <a:rPr lang="en-US" altLang="ja-JP" sz="800" dirty="0" smtClean="0"/>
              <a:t>》3</a:t>
            </a:r>
            <a:r>
              <a:rPr lang="ja-JP" altLang="en-US" sz="800" dirty="0" smtClean="0"/>
              <a:t>　他</a:t>
            </a:r>
            <a:endParaRPr kumimoji="1" lang="en-US" altLang="ja-JP" sz="800" dirty="0" smtClean="0"/>
          </a:p>
        </p:txBody>
      </p:sp>
      <p:sp>
        <p:nvSpPr>
          <p:cNvPr id="114" name="テキスト ボックス 113"/>
          <p:cNvSpPr txBox="1"/>
          <p:nvPr/>
        </p:nvSpPr>
        <p:spPr>
          <a:xfrm>
            <a:off x="1825774" y="7248138"/>
            <a:ext cx="2520280" cy="1815882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lang="ja-JP" altLang="en-US" sz="800" dirty="0" smtClean="0"/>
              <a:t>　</a:t>
            </a:r>
            <a:r>
              <a:rPr lang="en-US" altLang="ja-JP" sz="800" dirty="0" smtClean="0"/>
              <a:t>I</a:t>
            </a:r>
            <a:r>
              <a:rPr lang="ja-JP" altLang="en-US" sz="800" dirty="0" smtClean="0"/>
              <a:t>市ＵＧＮエージェント。軍人として生きた彼は、オーヴァードの戦場でその肉体を大部分を欠損した。</a:t>
            </a:r>
            <a:br>
              <a:rPr lang="ja-JP" altLang="en-US" sz="800" dirty="0" smtClean="0"/>
            </a:br>
            <a:r>
              <a:rPr lang="ja-JP" altLang="en-US" sz="800" dirty="0" smtClean="0"/>
              <a:t>　その怪我を理由に退役した彼だったが、自分の力が生かせる場を探し続けた。</a:t>
            </a:r>
            <a:br>
              <a:rPr lang="ja-JP" altLang="en-US" sz="800" dirty="0" smtClean="0"/>
            </a:br>
            <a:r>
              <a:rPr lang="ja-JP" altLang="en-US" sz="800" dirty="0" smtClean="0"/>
              <a:t>　ＵＧＮという組織を知った彼は、その肉体を機械化することで戦いの場に復帰した。</a:t>
            </a:r>
            <a:br>
              <a:rPr lang="ja-JP" altLang="en-US" sz="800" dirty="0" smtClean="0"/>
            </a:br>
            <a:r>
              <a:rPr lang="ja-JP" altLang="en-US" sz="800" dirty="0" smtClean="0"/>
              <a:t>現在は機械化した肉体を生かし、味方の盾となる。また、彼はサラマンダーエフェクトを取得しているが、その理由は「お守りのおかげさ」と笑うにとどめている</a:t>
            </a:r>
            <a:r>
              <a:rPr lang="ja-JP" altLang="en-US" sz="800" dirty="0" smtClean="0"/>
              <a:t>。</a:t>
            </a:r>
            <a:endParaRPr lang="en-US" altLang="ja-JP" sz="800" dirty="0" smtClean="0"/>
          </a:p>
          <a:p>
            <a:r>
              <a:rPr lang="ja-JP" altLang="en-US" sz="800" dirty="0" smtClean="0"/>
              <a:t/>
            </a:r>
            <a:br>
              <a:rPr lang="ja-JP" altLang="en-US" sz="800" dirty="0" smtClean="0"/>
            </a:br>
            <a:r>
              <a:rPr lang="ja-JP" altLang="en-US" sz="800" dirty="0" smtClean="0"/>
              <a:t>　なお、泉とは</a:t>
            </a:r>
            <a:r>
              <a:rPr lang="en-US" altLang="ja-JP" sz="800" dirty="0" smtClean="0"/>
              <a:t>UGN</a:t>
            </a:r>
            <a:r>
              <a:rPr lang="ja-JP" altLang="en-US" sz="800" dirty="0" smtClean="0"/>
              <a:t>に引き入れてもらった経緯があり、知り合いだったことから、泉を支えている。</a:t>
            </a:r>
            <a:br>
              <a:rPr lang="ja-JP" altLang="en-US" sz="800" dirty="0" smtClean="0"/>
            </a:br>
            <a:r>
              <a:rPr lang="ja-JP" altLang="en-US" sz="800" dirty="0" smtClean="0"/>
              <a:t/>
            </a:r>
            <a:br>
              <a:rPr lang="ja-JP" altLang="en-US" sz="800" dirty="0" smtClean="0"/>
            </a:br>
            <a:endParaRPr kumimoji="1" lang="en-US" altLang="ja-JP" sz="800" dirty="0" smtClean="0"/>
          </a:p>
        </p:txBody>
      </p:sp>
      <p:cxnSp>
        <p:nvCxnSpPr>
          <p:cNvPr id="115" name="直線コネクタ 114"/>
          <p:cNvCxnSpPr/>
          <p:nvPr/>
        </p:nvCxnSpPr>
        <p:spPr>
          <a:xfrm>
            <a:off x="0" y="395536"/>
            <a:ext cx="6858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74" name="テキスト ボックス 73"/>
          <p:cNvSpPr txBox="1"/>
          <p:nvPr/>
        </p:nvSpPr>
        <p:spPr>
          <a:xfrm>
            <a:off x="3212976" y="3391297"/>
            <a:ext cx="1368152" cy="253916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pPr algn="ctr"/>
            <a:r>
              <a:rPr kumimoji="1" lang="ja-JP" altLang="en-US" sz="1050" dirty="0" smtClean="0">
                <a:solidFill>
                  <a:schemeClr val="bg1"/>
                </a:solidFill>
              </a:rPr>
              <a:t>クリーキングドアー</a:t>
            </a:r>
          </a:p>
        </p:txBody>
      </p:sp>
      <p:sp>
        <p:nvSpPr>
          <p:cNvPr id="116" name="テキスト ボックス 115"/>
          <p:cNvSpPr txBox="1"/>
          <p:nvPr/>
        </p:nvSpPr>
        <p:spPr>
          <a:xfrm>
            <a:off x="3073152" y="6237917"/>
            <a:ext cx="1368152" cy="253916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pPr algn="ctr"/>
            <a:r>
              <a:rPr lang="ja-JP" altLang="en-US" sz="1050" dirty="0" smtClean="0">
                <a:solidFill>
                  <a:schemeClr val="bg1"/>
                </a:solidFill>
              </a:rPr>
              <a:t>クロックワークス</a:t>
            </a:r>
            <a:endParaRPr kumimoji="1" lang="ja-JP" altLang="en-US" sz="1050" dirty="0" smtClean="0">
              <a:solidFill>
                <a:schemeClr val="bg1"/>
              </a:solidFill>
            </a:endParaRPr>
          </a:p>
        </p:txBody>
      </p:sp>
      <p:sp>
        <p:nvSpPr>
          <p:cNvPr id="118" name="テキスト ボックス 117"/>
          <p:cNvSpPr txBox="1"/>
          <p:nvPr/>
        </p:nvSpPr>
        <p:spPr>
          <a:xfrm>
            <a:off x="2492896" y="6895019"/>
            <a:ext cx="368562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i="1" dirty="0" smtClean="0"/>
              <a:t> 「お前達は、自分の為すべきことを為せ」</a:t>
            </a:r>
            <a:endParaRPr kumimoji="1" lang="ja-JP" altLang="en-US" sz="1600" i="1" dirty="0"/>
          </a:p>
        </p:txBody>
      </p:sp>
      <p:sp>
        <p:nvSpPr>
          <p:cNvPr id="93" name="テキスト ボックス 92"/>
          <p:cNvSpPr txBox="1"/>
          <p:nvPr/>
        </p:nvSpPr>
        <p:spPr>
          <a:xfrm>
            <a:off x="4768577" y="3381980"/>
            <a:ext cx="1368152" cy="253916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pPr algn="ctr"/>
            <a:r>
              <a:rPr lang="ja-JP" altLang="en-US" sz="1050" dirty="0" smtClean="0">
                <a:solidFill>
                  <a:schemeClr val="bg1"/>
                </a:solidFill>
              </a:rPr>
              <a:t>いずみ　やわら</a:t>
            </a:r>
            <a:endParaRPr kumimoji="1" lang="ja-JP" altLang="en-US" sz="1050" dirty="0" smtClean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正方形/長方形 116"/>
          <p:cNvSpPr/>
          <p:nvPr/>
        </p:nvSpPr>
        <p:spPr>
          <a:xfrm>
            <a:off x="1852915" y="6231826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dirty="0" smtClean="0"/>
              <a:t>瀬良　快</a:t>
            </a:r>
            <a:endParaRPr kumimoji="1" lang="ja-JP" altLang="en-US" sz="2200" b="1" dirty="0"/>
          </a:p>
        </p:txBody>
      </p:sp>
      <p:sp>
        <p:nvSpPr>
          <p:cNvPr id="22" name="正方形/長方形 21"/>
          <p:cNvSpPr/>
          <p:nvPr/>
        </p:nvSpPr>
        <p:spPr>
          <a:xfrm>
            <a:off x="-1" y="537265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sp>
        <p:nvSpPr>
          <p:cNvPr id="85" name="正方形/長方形 84"/>
          <p:cNvSpPr/>
          <p:nvPr/>
        </p:nvSpPr>
        <p:spPr>
          <a:xfrm>
            <a:off x="3456" y="3376881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cxnSp>
        <p:nvCxnSpPr>
          <p:cNvPr id="44" name="直線コネクタ 43"/>
          <p:cNvCxnSpPr/>
          <p:nvPr/>
        </p:nvCxnSpPr>
        <p:spPr>
          <a:xfrm>
            <a:off x="0" y="334314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直線コネクタ 40"/>
          <p:cNvCxnSpPr/>
          <p:nvPr/>
        </p:nvCxnSpPr>
        <p:spPr>
          <a:xfrm>
            <a:off x="-14684" y="619240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直線コネクタ 60"/>
          <p:cNvCxnSpPr/>
          <p:nvPr/>
        </p:nvCxnSpPr>
        <p:spPr>
          <a:xfrm>
            <a:off x="-14684" y="8882048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" name="正方形/長方形 3"/>
          <p:cNvSpPr/>
          <p:nvPr/>
        </p:nvSpPr>
        <p:spPr>
          <a:xfrm>
            <a:off x="1849458" y="557640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dirty="0" smtClean="0"/>
              <a:t>生駒　優</a:t>
            </a:r>
            <a:endParaRPr kumimoji="1" lang="ja-JP" altLang="en-US" sz="2200" b="1" dirty="0"/>
          </a:p>
        </p:txBody>
      </p:sp>
      <p:cxnSp>
        <p:nvCxnSpPr>
          <p:cNvPr id="5" name="直線コネクタ 4"/>
          <p:cNvCxnSpPr/>
          <p:nvPr/>
        </p:nvCxnSpPr>
        <p:spPr>
          <a:xfrm rot="16200000" flipH="1">
            <a:off x="1751964" y="807932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 rot="16200000" flipH="1">
            <a:off x="6634774" y="951275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" name="グループ化 47"/>
          <p:cNvGrpSpPr/>
          <p:nvPr/>
        </p:nvGrpSpPr>
        <p:grpSpPr>
          <a:xfrm>
            <a:off x="3769852" y="1147743"/>
            <a:ext cx="3174558" cy="690"/>
            <a:chOff x="3500430" y="1357298"/>
            <a:chExt cx="5786478" cy="1588"/>
          </a:xfrm>
        </p:grpSpPr>
        <p:cxnSp>
          <p:nvCxnSpPr>
            <p:cNvPr id="9" name="直線コネクタ 8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コネクタ 9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線コネクタ 10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2" name="直線コネクタ 11"/>
          <p:cNvCxnSpPr/>
          <p:nvPr/>
        </p:nvCxnSpPr>
        <p:spPr>
          <a:xfrm rot="10800000">
            <a:off x="1890392" y="599870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 rot="10800000">
            <a:off x="1772816" y="599870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2090341" y="590137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/>
          <p:cNvCxnSpPr/>
          <p:nvPr/>
        </p:nvCxnSpPr>
        <p:spPr>
          <a:xfrm rot="5400000">
            <a:off x="1893896" y="604483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 rot="5400000">
            <a:off x="1902013" y="552369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 rot="5400000">
            <a:off x="6785432" y="1147796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 rot="5400000">
            <a:off x="6785955" y="1187816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テキスト ボックス 22"/>
          <p:cNvSpPr txBox="1"/>
          <p:nvPr/>
        </p:nvSpPr>
        <p:spPr>
          <a:xfrm>
            <a:off x="608129" y="2695109"/>
            <a:ext cx="58862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50" b="1" dirty="0" smtClean="0"/>
              <a:t>高校生</a:t>
            </a:r>
            <a:endParaRPr kumimoji="1" lang="ja-JP" altLang="en-US" sz="1050" b="1" dirty="0"/>
          </a:p>
        </p:txBody>
      </p:sp>
      <p:cxnSp>
        <p:nvCxnSpPr>
          <p:cNvPr id="62" name="直線コネクタ 61"/>
          <p:cNvCxnSpPr/>
          <p:nvPr/>
        </p:nvCxnSpPr>
        <p:spPr>
          <a:xfrm>
            <a:off x="1984" y="3126949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直線コネクタ 64"/>
          <p:cNvCxnSpPr>
            <a:stCxn id="22" idx="3"/>
          </p:cNvCxnSpPr>
          <p:nvPr/>
        </p:nvCxnSpPr>
        <p:spPr>
          <a:xfrm>
            <a:off x="1844824" y="1563125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テキスト ボックス 66"/>
          <p:cNvSpPr txBox="1"/>
          <p:nvPr/>
        </p:nvSpPr>
        <p:spPr>
          <a:xfrm>
            <a:off x="2348880" y="1220833"/>
            <a:ext cx="407194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i="1" dirty="0" smtClean="0"/>
              <a:t>「おーい緋之村</a:t>
            </a:r>
            <a:r>
              <a:rPr kumimoji="1" lang="ja-JP" altLang="en-US" sz="1600" i="1" dirty="0" err="1" smtClean="0"/>
              <a:t>ー</a:t>
            </a:r>
            <a:r>
              <a:rPr kumimoji="1" lang="ja-JP" altLang="en-US" sz="1600" i="1" dirty="0" smtClean="0"/>
              <a:t>！いいもん持ってきたぜ！」</a:t>
            </a:r>
            <a:endParaRPr kumimoji="1" lang="ja-JP" altLang="en-US" sz="1600" i="1" dirty="0"/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1844824" y="1578194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lang="ja-JP" altLang="en-US" sz="800" dirty="0" smtClean="0"/>
              <a:t>　一般人である。緋之村の友人。彼女いない。と言っても、一時期いたのでは疑惑がある男。</a:t>
            </a:r>
            <a:br>
              <a:rPr lang="ja-JP" altLang="en-US" sz="800" dirty="0" smtClean="0"/>
            </a:br>
            <a:r>
              <a:rPr lang="ja-JP" altLang="en-US" sz="800" dirty="0" smtClean="0"/>
              <a:t>　クラスのおバカその１。割とまじめで成績も良いのだが、一言多かったり男子トークで女子を引かせる。</a:t>
            </a:r>
            <a:br>
              <a:rPr lang="ja-JP" altLang="en-US" sz="800" dirty="0" smtClean="0"/>
            </a:br>
            <a:r>
              <a:rPr lang="ja-JP" altLang="en-US" sz="800" dirty="0" smtClean="0"/>
              <a:t>柳川美羽がよくドン引きしており、よくぶったたかれている。</a:t>
            </a:r>
            <a:endParaRPr lang="en-US" altLang="ja-JP" sz="800" dirty="0" smtClean="0"/>
          </a:p>
          <a:p>
            <a:r>
              <a:rPr lang="ja-JP" altLang="en-US" sz="800" dirty="0" smtClean="0"/>
              <a:t>　それでも懲りずに彼は高校生活を満喫している</a:t>
            </a:r>
            <a:r>
              <a:rPr lang="ja-JP" altLang="en-US" sz="800" dirty="0" smtClean="0"/>
              <a:t>。</a:t>
            </a:r>
            <a:r>
              <a:rPr lang="ja-JP" altLang="en-US" sz="800" dirty="0" smtClean="0"/>
              <a:t>そして、</a:t>
            </a:r>
            <a:r>
              <a:rPr lang="ja-JP" altLang="en-US" sz="800" dirty="0" smtClean="0"/>
              <a:t>真面目</a:t>
            </a:r>
            <a:r>
              <a:rPr lang="ja-JP" altLang="en-US" sz="800" dirty="0" smtClean="0"/>
              <a:t>君かと思わせつつ、得意なのは芸術。</a:t>
            </a:r>
            <a:endParaRPr lang="en-US" altLang="ja-JP" sz="800" dirty="0" smtClean="0"/>
          </a:p>
          <a:p>
            <a:r>
              <a:rPr lang="ja-JP" altLang="en-US" sz="800" dirty="0" smtClean="0"/>
              <a:t>　瀬良とは幼馴染。何かと世話になってきたこともあって、彼を悪く言ったりしない。</a:t>
            </a:r>
            <a:br>
              <a:rPr lang="ja-JP" altLang="en-US" sz="800" dirty="0" smtClean="0"/>
            </a:br>
            <a:r>
              <a:rPr lang="ja-JP" altLang="en-US" sz="800" dirty="0" smtClean="0"/>
              <a:t>　オーヴァード適性は無いので、事件に巻き込まれるような事があると危ないかもしれない。</a:t>
            </a:r>
            <a:endParaRPr kumimoji="1" lang="en-US" altLang="ja-JP" sz="800" dirty="0" smtClean="0"/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4269854" y="1576626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性別：男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</a:t>
            </a:r>
            <a:r>
              <a:rPr lang="en-US" altLang="ja-JP" sz="800" dirty="0" smtClean="0"/>
              <a:t>17</a:t>
            </a:r>
            <a:r>
              <a:rPr lang="ja-JP" altLang="en-US" sz="800" dirty="0" smtClean="0"/>
              <a:t>歳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</a:t>
            </a:r>
            <a:r>
              <a:rPr lang="ja-JP" altLang="en-US" sz="800" dirty="0" smtClean="0"/>
              <a:t>なし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シンドローム：なし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カヴァー：高校生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高校生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3</a:t>
            </a:r>
            <a:r>
              <a:rPr kumimoji="1" lang="ja-JP" altLang="en-US" sz="800" dirty="0" smtClean="0"/>
              <a:t>　　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5</a:t>
            </a:r>
            <a:r>
              <a:rPr lang="ja-JP" altLang="en-US" sz="800" dirty="0" smtClean="0"/>
              <a:t>　　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知覚</a:t>
            </a:r>
            <a:r>
              <a:rPr lang="en-US" altLang="ja-JP" sz="800" dirty="0" smtClean="0"/>
              <a:t>〉3〈</a:t>
            </a:r>
            <a:r>
              <a:rPr lang="ja-JP" altLang="en-US" sz="800" dirty="0" smtClean="0"/>
              <a:t>芸術：油絵</a:t>
            </a:r>
            <a:r>
              <a:rPr lang="en-US" altLang="ja-JP" sz="800" dirty="0" smtClean="0"/>
              <a:t>〉2</a:t>
            </a:r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3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 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〈</a:t>
            </a:r>
            <a:r>
              <a:rPr kumimoji="1" lang="ja-JP" altLang="en-US" sz="800" dirty="0" smtClean="0"/>
              <a:t>知識：勉強法</a:t>
            </a:r>
            <a:r>
              <a:rPr kumimoji="1" lang="en-US" altLang="ja-JP" sz="800" dirty="0" smtClean="0"/>
              <a:t>〉2</a:t>
            </a:r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 1</a:t>
            </a:r>
            <a:r>
              <a:rPr lang="ja-JP" altLang="en-US" sz="800" dirty="0" smtClean="0"/>
              <a:t>　　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情報：新刊情報</a:t>
            </a:r>
            <a:r>
              <a:rPr lang="en-US" altLang="ja-JP" sz="800" dirty="0" smtClean="0"/>
              <a:t>〉1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29</a:t>
            </a:r>
            <a:r>
              <a:rPr kumimoji="1" lang="ja-JP" altLang="en-US" sz="800" dirty="0" smtClean="0"/>
              <a:t>　　　 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</a:t>
            </a:r>
            <a:r>
              <a:rPr lang="en-US" altLang="ja-JP" sz="800" dirty="0" smtClean="0"/>
              <a:t>13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浸食率：なし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エフェクト：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なし</a:t>
            </a:r>
            <a:endParaRPr kumimoji="1" lang="en-US" altLang="ja-JP" sz="800" dirty="0" smtClean="0"/>
          </a:p>
        </p:txBody>
      </p:sp>
      <p:sp>
        <p:nvSpPr>
          <p:cNvPr id="71" name="正方形/長方形 70"/>
          <p:cNvSpPr/>
          <p:nvPr/>
        </p:nvSpPr>
        <p:spPr>
          <a:xfrm>
            <a:off x="1852915" y="3397256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dirty="0" smtClean="0"/>
              <a:t>柳川　美羽</a:t>
            </a:r>
            <a:endParaRPr kumimoji="1" lang="ja-JP" altLang="en-US" sz="2200" b="1" dirty="0"/>
          </a:p>
        </p:txBody>
      </p:sp>
      <p:cxnSp>
        <p:nvCxnSpPr>
          <p:cNvPr id="72" name="直線コネクタ 71"/>
          <p:cNvCxnSpPr/>
          <p:nvPr/>
        </p:nvCxnSpPr>
        <p:spPr>
          <a:xfrm rot="16200000" flipH="1">
            <a:off x="1755421" y="3647548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線コネクタ 72"/>
          <p:cNvCxnSpPr/>
          <p:nvPr/>
        </p:nvCxnSpPr>
        <p:spPr>
          <a:xfrm rot="16200000" flipH="1">
            <a:off x="6638231" y="3790891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グループ化 47"/>
          <p:cNvGrpSpPr/>
          <p:nvPr/>
        </p:nvGrpSpPr>
        <p:grpSpPr>
          <a:xfrm>
            <a:off x="3773309" y="3987359"/>
            <a:ext cx="3174558" cy="690"/>
            <a:chOff x="3500430" y="1357298"/>
            <a:chExt cx="5786478" cy="1588"/>
          </a:xfrm>
        </p:grpSpPr>
        <p:cxnSp>
          <p:nvCxnSpPr>
            <p:cNvPr id="75" name="直線コネクタ 74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線コネクタ 75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線コネクタ 76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78" name="直線コネクタ 77"/>
          <p:cNvCxnSpPr/>
          <p:nvPr/>
        </p:nvCxnSpPr>
        <p:spPr>
          <a:xfrm rot="10800000">
            <a:off x="1893849" y="3439486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直線コネクタ 78"/>
          <p:cNvCxnSpPr/>
          <p:nvPr/>
        </p:nvCxnSpPr>
        <p:spPr>
          <a:xfrm rot="10800000">
            <a:off x="1776273" y="3439486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直線コネクタ 79"/>
          <p:cNvCxnSpPr/>
          <p:nvPr/>
        </p:nvCxnSpPr>
        <p:spPr>
          <a:xfrm>
            <a:off x="2093798" y="3429753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直線コネクタ 80"/>
          <p:cNvCxnSpPr/>
          <p:nvPr/>
        </p:nvCxnSpPr>
        <p:spPr>
          <a:xfrm rot="5400000">
            <a:off x="1897353" y="3444099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直線コネクタ 81"/>
          <p:cNvCxnSpPr/>
          <p:nvPr/>
        </p:nvCxnSpPr>
        <p:spPr>
          <a:xfrm rot="5400000">
            <a:off x="1905470" y="3391985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直線コネクタ 82"/>
          <p:cNvCxnSpPr/>
          <p:nvPr/>
        </p:nvCxnSpPr>
        <p:spPr>
          <a:xfrm rot="5400000">
            <a:off x="6788889" y="398741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線コネクタ 83"/>
          <p:cNvCxnSpPr/>
          <p:nvPr/>
        </p:nvCxnSpPr>
        <p:spPr>
          <a:xfrm rot="5400000">
            <a:off x="6789412" y="402743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テキスト ボックス 85"/>
          <p:cNvSpPr txBox="1"/>
          <p:nvPr/>
        </p:nvSpPr>
        <p:spPr>
          <a:xfrm>
            <a:off x="617493" y="5534725"/>
            <a:ext cx="723275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50" b="1" dirty="0" smtClean="0"/>
              <a:t>女子高生</a:t>
            </a:r>
            <a:endParaRPr kumimoji="1" lang="ja-JP" altLang="en-US" sz="1050" b="1" dirty="0"/>
          </a:p>
        </p:txBody>
      </p:sp>
      <p:cxnSp>
        <p:nvCxnSpPr>
          <p:cNvPr id="87" name="直線コネクタ 86"/>
          <p:cNvCxnSpPr/>
          <p:nvPr/>
        </p:nvCxnSpPr>
        <p:spPr>
          <a:xfrm>
            <a:off x="-4084" y="5966565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直線コネクタ 87"/>
          <p:cNvCxnSpPr>
            <a:stCxn id="85" idx="3"/>
          </p:cNvCxnSpPr>
          <p:nvPr/>
        </p:nvCxnSpPr>
        <p:spPr>
          <a:xfrm>
            <a:off x="1848281" y="4402741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テキスト ボックス 88"/>
          <p:cNvSpPr txBox="1"/>
          <p:nvPr/>
        </p:nvSpPr>
        <p:spPr>
          <a:xfrm>
            <a:off x="2627469" y="4060449"/>
            <a:ext cx="3446777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i="1" dirty="0" smtClean="0"/>
              <a:t> 「ねえ、緋之村知ってる？この間さー」</a:t>
            </a:r>
            <a:endParaRPr kumimoji="1" lang="ja-JP" altLang="en-US" sz="1600" i="1" dirty="0"/>
          </a:p>
        </p:txBody>
      </p:sp>
      <p:sp>
        <p:nvSpPr>
          <p:cNvPr id="90" name="テキスト ボックス 89"/>
          <p:cNvSpPr txBox="1"/>
          <p:nvPr/>
        </p:nvSpPr>
        <p:spPr>
          <a:xfrm>
            <a:off x="4254260" y="4416242"/>
            <a:ext cx="2756090" cy="144655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性別：女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</a:t>
            </a:r>
            <a:r>
              <a:rPr lang="en-US" altLang="ja-JP" sz="800" dirty="0" smtClean="0"/>
              <a:t>17</a:t>
            </a:r>
            <a:r>
              <a:rPr lang="ja-JP" altLang="en-US" sz="800" dirty="0" smtClean="0"/>
              <a:t>歳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ブリード：なし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シンドローム：なし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カヴァー：高校生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高校生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3       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3</a:t>
            </a:r>
            <a:r>
              <a:rPr lang="ja-JP" altLang="en-US" sz="800" dirty="0" smtClean="0"/>
              <a:t>　　　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知覚</a:t>
            </a:r>
            <a:r>
              <a:rPr lang="en-US" altLang="ja-JP" sz="800" dirty="0" smtClean="0"/>
              <a:t>〉2</a:t>
            </a:r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1   </a:t>
            </a:r>
            <a:r>
              <a:rPr kumimoji="1" lang="ja-JP" altLang="en-US" sz="800" dirty="0" smtClean="0"/>
              <a:t>　　</a:t>
            </a:r>
            <a:r>
              <a:rPr kumimoji="1" lang="en-US" altLang="ja-JP" sz="800" dirty="0" smtClean="0"/>
              <a:t>〈</a:t>
            </a:r>
            <a:r>
              <a:rPr lang="ja-JP" altLang="en-US" sz="800" dirty="0" smtClean="0"/>
              <a:t>意志</a:t>
            </a:r>
            <a:r>
              <a:rPr lang="en-US" altLang="ja-JP" sz="800" dirty="0" smtClean="0"/>
              <a:t>〉2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</a:t>
            </a:r>
            <a:r>
              <a:rPr lang="ja-JP" altLang="en-US" sz="800" dirty="0"/>
              <a:t> </a:t>
            </a:r>
            <a:r>
              <a:rPr lang="en-US" altLang="ja-JP" sz="800" dirty="0" smtClean="0"/>
              <a:t>5</a:t>
            </a:r>
            <a:r>
              <a:rPr lang="ja-JP" altLang="en-US" sz="800" dirty="0" smtClean="0"/>
              <a:t>　　  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情報：噂話</a:t>
            </a:r>
            <a:r>
              <a:rPr lang="en-US" altLang="ja-JP" sz="800" dirty="0" smtClean="0"/>
              <a:t>〉3〈</a:t>
            </a:r>
            <a:r>
              <a:rPr lang="ja-JP" altLang="en-US" sz="800" dirty="0" smtClean="0"/>
              <a:t>情報：コイバナ</a:t>
            </a:r>
            <a:r>
              <a:rPr lang="en-US" altLang="ja-JP" sz="800" dirty="0" smtClean="0"/>
              <a:t>〉1 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27</a:t>
            </a:r>
            <a:r>
              <a:rPr kumimoji="1" lang="ja-JP" altLang="en-US" sz="800" dirty="0" smtClean="0"/>
              <a:t>　　　　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</a:t>
            </a:r>
            <a:r>
              <a:rPr lang="en-US" altLang="ja-JP" sz="800" dirty="0" smtClean="0"/>
              <a:t>7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浸食率：なし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エフェクト：なし</a:t>
            </a:r>
            <a:endParaRPr kumimoji="1" lang="en-US" altLang="ja-JP" sz="800" dirty="0" smtClean="0"/>
          </a:p>
        </p:txBody>
      </p:sp>
      <p:sp>
        <p:nvSpPr>
          <p:cNvPr id="91" name="テキスト ボックス 90"/>
          <p:cNvSpPr txBox="1"/>
          <p:nvPr/>
        </p:nvSpPr>
        <p:spPr>
          <a:xfrm>
            <a:off x="1825774" y="4413568"/>
            <a:ext cx="2520280" cy="1692771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ja-JP" altLang="en-US" sz="800" dirty="0" smtClean="0"/>
              <a:t>　</a:t>
            </a:r>
            <a:r>
              <a:rPr lang="ja-JP" altLang="en-US" sz="800" dirty="0" smtClean="0"/>
              <a:t>一般人である。ＰＣ１の友人。彼氏持ち。相手は</a:t>
            </a:r>
            <a:r>
              <a:rPr lang="ja-JP" altLang="en-US" sz="800" dirty="0" err="1" smtClean="0"/>
              <a:t>そこそこ</a:t>
            </a:r>
            <a:r>
              <a:rPr lang="ja-JP" altLang="en-US" sz="800" dirty="0" smtClean="0"/>
              <a:t>イケメンらしい。花の高校２年生である。</a:t>
            </a:r>
            <a:br>
              <a:rPr lang="ja-JP" altLang="en-US" sz="800" dirty="0" smtClean="0"/>
            </a:br>
            <a:r>
              <a:rPr lang="ja-JP" altLang="en-US" sz="800" dirty="0" smtClean="0"/>
              <a:t>情報通</a:t>
            </a:r>
            <a:r>
              <a:rPr lang="en-US" altLang="ja-JP" sz="800" dirty="0" smtClean="0"/>
              <a:t>…</a:t>
            </a:r>
            <a:r>
              <a:rPr lang="ja-JP" altLang="en-US" sz="800" dirty="0" smtClean="0"/>
              <a:t>というよりはうわさ好きな、よくいるタイプの</a:t>
            </a:r>
            <a:r>
              <a:rPr lang="en-US" altLang="ja-JP" sz="800" dirty="0" smtClean="0"/>
              <a:t>NPC</a:t>
            </a:r>
            <a:r>
              <a:rPr lang="ja-JP" altLang="en-US" sz="800" dirty="0" err="1" smtClean="0"/>
              <a:t>。</a:t>
            </a:r>
            <a:r>
              <a:rPr lang="ja-JP" altLang="en-US" sz="800" dirty="0" smtClean="0"/>
              <a:t/>
            </a:r>
            <a:br>
              <a:rPr lang="ja-JP" altLang="en-US" sz="800" dirty="0" smtClean="0"/>
            </a:br>
            <a:r>
              <a:rPr lang="ja-JP" altLang="en-US" sz="800" dirty="0" smtClean="0"/>
              <a:t>　女子と男子のパイプ役で情報出したりしてる。</a:t>
            </a:r>
            <a:endParaRPr lang="en-US" altLang="ja-JP" sz="800" dirty="0" smtClean="0"/>
          </a:p>
          <a:p>
            <a:endParaRPr lang="en-US" altLang="ja-JP" sz="800" dirty="0" smtClean="0"/>
          </a:p>
          <a:p>
            <a:r>
              <a:rPr lang="ja-JP" altLang="en-US" sz="800" dirty="0" smtClean="0"/>
              <a:t>　よく生駒を殴っており、瀬良がいさめられる。</a:t>
            </a:r>
            <a:endParaRPr lang="en-US" altLang="ja-JP" sz="800" dirty="0" smtClean="0"/>
          </a:p>
          <a:p>
            <a:r>
              <a:rPr lang="ja-JP" altLang="en-US" sz="800" dirty="0" smtClean="0"/>
              <a:t>成績が残念なのを気にしており、よく勉強会と称してテスト前に召集をかける。勉強を教えてもらっていることもあり、生駒にあまり強くは言えない。</a:t>
            </a:r>
            <a:endParaRPr lang="en-US" altLang="ja-JP" sz="800" dirty="0" smtClean="0"/>
          </a:p>
          <a:p>
            <a:r>
              <a:rPr lang="ja-JP" altLang="en-US" sz="800" dirty="0" smtClean="0"/>
              <a:t>　オーヴァードの適性があるため、事件に巻き込まれた場合、覚醒する可能性がある。</a:t>
            </a:r>
            <a:r>
              <a:rPr lang="ja-JP" altLang="en-US" sz="800" dirty="0" smtClean="0"/>
              <a:t/>
            </a:r>
            <a:br>
              <a:rPr lang="ja-JP" altLang="en-US" sz="800" dirty="0" smtClean="0"/>
            </a:br>
            <a:endParaRPr kumimoji="1" lang="en-US" altLang="ja-JP" sz="800" dirty="0" smtClean="0"/>
          </a:p>
        </p:txBody>
      </p:sp>
      <p:cxnSp>
        <p:nvCxnSpPr>
          <p:cNvPr id="92" name="直線コネクタ 91"/>
          <p:cNvCxnSpPr/>
          <p:nvPr/>
        </p:nvCxnSpPr>
        <p:spPr>
          <a:xfrm>
            <a:off x="0" y="50796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直線コネクタ 94"/>
          <p:cNvCxnSpPr/>
          <p:nvPr/>
        </p:nvCxnSpPr>
        <p:spPr>
          <a:xfrm rot="16200000" flipH="1">
            <a:off x="1755421" y="6482118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直線コネクタ 95"/>
          <p:cNvCxnSpPr/>
          <p:nvPr/>
        </p:nvCxnSpPr>
        <p:spPr>
          <a:xfrm rot="16200000" flipH="1">
            <a:off x="6638231" y="6625461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" name="グループ化 47"/>
          <p:cNvGrpSpPr/>
          <p:nvPr/>
        </p:nvGrpSpPr>
        <p:grpSpPr>
          <a:xfrm>
            <a:off x="3773309" y="6821929"/>
            <a:ext cx="3174558" cy="690"/>
            <a:chOff x="3500430" y="1357298"/>
            <a:chExt cx="5786478" cy="1588"/>
          </a:xfrm>
        </p:grpSpPr>
        <p:cxnSp>
          <p:nvCxnSpPr>
            <p:cNvPr id="98" name="直線コネクタ 97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直線コネクタ 98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直線コネクタ 99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01" name="直線コネクタ 100"/>
          <p:cNvCxnSpPr/>
          <p:nvPr/>
        </p:nvCxnSpPr>
        <p:spPr>
          <a:xfrm rot="10800000">
            <a:off x="1893849" y="6274056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線コネクタ 101"/>
          <p:cNvCxnSpPr/>
          <p:nvPr/>
        </p:nvCxnSpPr>
        <p:spPr>
          <a:xfrm rot="10800000">
            <a:off x="1776273" y="6274056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線コネクタ 102"/>
          <p:cNvCxnSpPr/>
          <p:nvPr/>
        </p:nvCxnSpPr>
        <p:spPr>
          <a:xfrm>
            <a:off x="2093798" y="6254798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線コネクタ 103"/>
          <p:cNvCxnSpPr/>
          <p:nvPr/>
        </p:nvCxnSpPr>
        <p:spPr>
          <a:xfrm rot="5400000">
            <a:off x="1897353" y="6278669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直線コネクタ 104"/>
          <p:cNvCxnSpPr/>
          <p:nvPr/>
        </p:nvCxnSpPr>
        <p:spPr>
          <a:xfrm rot="5400000">
            <a:off x="1905470" y="6226555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直線コネクタ 105"/>
          <p:cNvCxnSpPr/>
          <p:nvPr/>
        </p:nvCxnSpPr>
        <p:spPr>
          <a:xfrm rot="5400000">
            <a:off x="6788889" y="682198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直線コネクタ 106"/>
          <p:cNvCxnSpPr/>
          <p:nvPr/>
        </p:nvCxnSpPr>
        <p:spPr>
          <a:xfrm rot="5400000">
            <a:off x="6789412" y="686200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正方形/長方形 107"/>
          <p:cNvSpPr/>
          <p:nvPr/>
        </p:nvSpPr>
        <p:spPr>
          <a:xfrm>
            <a:off x="3456" y="6211451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sp>
        <p:nvSpPr>
          <p:cNvPr id="109" name="テキスト ボックス 108"/>
          <p:cNvSpPr txBox="1"/>
          <p:nvPr/>
        </p:nvSpPr>
        <p:spPr>
          <a:xfrm>
            <a:off x="554849" y="8369295"/>
            <a:ext cx="857927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50" b="1" dirty="0" smtClean="0"/>
              <a:t>不良高校生</a:t>
            </a:r>
            <a:endParaRPr kumimoji="1" lang="ja-JP" altLang="en-US" sz="1050" b="1" dirty="0"/>
          </a:p>
        </p:txBody>
      </p:sp>
      <p:cxnSp>
        <p:nvCxnSpPr>
          <p:cNvPr id="110" name="直線コネクタ 109"/>
          <p:cNvCxnSpPr/>
          <p:nvPr/>
        </p:nvCxnSpPr>
        <p:spPr>
          <a:xfrm>
            <a:off x="-4084" y="8801135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直線コネクタ 110"/>
          <p:cNvCxnSpPr>
            <a:stCxn id="108" idx="3"/>
          </p:cNvCxnSpPr>
          <p:nvPr/>
        </p:nvCxnSpPr>
        <p:spPr>
          <a:xfrm>
            <a:off x="1848281" y="7237311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テキスト ボックス 112"/>
          <p:cNvSpPr txBox="1"/>
          <p:nvPr/>
        </p:nvSpPr>
        <p:spPr>
          <a:xfrm>
            <a:off x="4254260" y="7250812"/>
            <a:ext cx="2756090" cy="144655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lang="en-US" altLang="ja-JP" sz="800" dirty="0" smtClean="0"/>
              <a:t>DATA</a:t>
            </a:r>
          </a:p>
          <a:p>
            <a:r>
              <a:rPr lang="ja-JP" altLang="en-US" sz="800" dirty="0" smtClean="0"/>
              <a:t>性別：男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</a:t>
            </a:r>
            <a:r>
              <a:rPr lang="en-US" altLang="ja-JP" sz="800" dirty="0" smtClean="0"/>
              <a:t>17</a:t>
            </a:r>
            <a:r>
              <a:rPr lang="ja-JP" altLang="en-US" sz="800" dirty="0" smtClean="0"/>
              <a:t>歳</a:t>
            </a:r>
            <a:endParaRPr lang="en-US" altLang="ja-JP" sz="800" dirty="0" smtClean="0"/>
          </a:p>
          <a:p>
            <a:r>
              <a:rPr lang="ja-JP" altLang="en-US" sz="800" dirty="0" smtClean="0"/>
              <a:t>ブリード：なし</a:t>
            </a:r>
            <a:endParaRPr lang="en-US" altLang="ja-JP" sz="800" dirty="0" smtClean="0"/>
          </a:p>
          <a:p>
            <a:r>
              <a:rPr lang="ja-JP" altLang="en-US" sz="800" dirty="0" smtClean="0"/>
              <a:t>シンドローム：なし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カヴァー：高校生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高校生</a:t>
            </a:r>
            <a:endParaRPr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肉体</a:t>
            </a:r>
            <a:r>
              <a:rPr lang="en-US" altLang="ja-JP" sz="800" dirty="0" smtClean="0"/>
              <a:t>】 5        〈</a:t>
            </a:r>
            <a:r>
              <a:rPr lang="ja-JP" altLang="en-US" sz="800" dirty="0" smtClean="0"/>
              <a:t>白兵</a:t>
            </a:r>
            <a:r>
              <a:rPr lang="en-US" altLang="ja-JP" sz="800" dirty="0" smtClean="0"/>
              <a:t>〉3〈</a:t>
            </a:r>
            <a:r>
              <a:rPr lang="ja-JP" altLang="en-US" sz="800" dirty="0" smtClean="0"/>
              <a:t>回避</a:t>
            </a:r>
            <a:r>
              <a:rPr lang="en-US" altLang="ja-JP" sz="800" dirty="0" smtClean="0"/>
              <a:t>〉2〈</a:t>
            </a:r>
            <a:r>
              <a:rPr lang="ja-JP" altLang="en-US" sz="800" dirty="0" smtClean="0"/>
              <a:t>運転：二輪</a:t>
            </a:r>
            <a:r>
              <a:rPr lang="en-US" altLang="ja-JP" sz="800" dirty="0" smtClean="0"/>
              <a:t>〉2</a:t>
            </a:r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感覚</a:t>
            </a:r>
            <a:r>
              <a:rPr lang="en-US" altLang="ja-JP" sz="800" dirty="0" smtClean="0"/>
              <a:t>】 1</a:t>
            </a:r>
            <a:r>
              <a:rPr lang="ja-JP" altLang="en-US" sz="800" dirty="0" smtClean="0"/>
              <a:t>　　　</a:t>
            </a:r>
            <a:endParaRPr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精神</a:t>
            </a:r>
            <a:r>
              <a:rPr lang="en-US" altLang="ja-JP" sz="800" dirty="0" smtClean="0"/>
              <a:t>】 3   </a:t>
            </a:r>
            <a:r>
              <a:rPr lang="ja-JP" altLang="en-US" sz="800" dirty="0" smtClean="0"/>
              <a:t>　　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知識：</a:t>
            </a:r>
            <a:r>
              <a:rPr lang="en-US" altLang="ja-JP" sz="800" dirty="0" smtClean="0"/>
              <a:t>I</a:t>
            </a:r>
            <a:r>
              <a:rPr lang="ja-JP" altLang="en-US" sz="800" dirty="0" smtClean="0"/>
              <a:t>市地図</a:t>
            </a:r>
            <a:r>
              <a:rPr lang="en-US" altLang="ja-JP" sz="800" dirty="0" smtClean="0"/>
              <a:t>〉1</a:t>
            </a:r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</a:t>
            </a:r>
            <a:r>
              <a:rPr lang="ja-JP" altLang="en-US" sz="800" dirty="0" smtClean="0"/>
              <a:t> </a:t>
            </a:r>
            <a:r>
              <a:rPr lang="en-US" altLang="ja-JP" sz="800" dirty="0" smtClean="0"/>
              <a:t>3</a:t>
            </a:r>
            <a:r>
              <a:rPr lang="ja-JP" altLang="en-US" sz="800" dirty="0" smtClean="0"/>
              <a:t>　　   </a:t>
            </a:r>
            <a:r>
              <a:rPr lang="en-US" altLang="ja-JP" sz="800" dirty="0" smtClean="0"/>
              <a:t> </a:t>
            </a:r>
          </a:p>
          <a:p>
            <a:r>
              <a:rPr lang="en-US" altLang="ja-JP" sz="800" dirty="0" smtClean="0"/>
              <a:t>【HP】33</a:t>
            </a:r>
            <a:r>
              <a:rPr lang="ja-JP" altLang="en-US" sz="800" dirty="0" smtClean="0"/>
              <a:t>　　　　</a:t>
            </a:r>
            <a:r>
              <a:rPr lang="en-US" altLang="ja-JP" sz="800" dirty="0" smtClean="0"/>
              <a:t>【</a:t>
            </a:r>
            <a:r>
              <a:rPr lang="ja-JP" altLang="en-US" sz="800" dirty="0" smtClean="0"/>
              <a:t>行動値</a:t>
            </a:r>
            <a:r>
              <a:rPr lang="en-US" altLang="ja-JP" sz="800" dirty="0" smtClean="0"/>
              <a:t>】5</a:t>
            </a:r>
            <a:r>
              <a:rPr lang="ja-JP" altLang="en-US" sz="800" dirty="0" smtClean="0"/>
              <a:t>　　　　浸食率：なし</a:t>
            </a:r>
            <a:endParaRPr lang="en-US" altLang="ja-JP" sz="800" dirty="0" smtClean="0"/>
          </a:p>
          <a:p>
            <a:r>
              <a:rPr lang="ja-JP" altLang="en-US" sz="800" dirty="0" smtClean="0"/>
              <a:t>エフェクト：なし</a:t>
            </a:r>
            <a:endParaRPr lang="en-US" altLang="ja-JP" sz="800" dirty="0" smtClean="0"/>
          </a:p>
        </p:txBody>
      </p:sp>
      <p:sp>
        <p:nvSpPr>
          <p:cNvPr id="114" name="テキスト ボックス 113"/>
          <p:cNvSpPr txBox="1"/>
          <p:nvPr/>
        </p:nvSpPr>
        <p:spPr>
          <a:xfrm>
            <a:off x="1825774" y="7248138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lang="ja-JP" altLang="en-US" sz="800" dirty="0" smtClean="0"/>
              <a:t>一般人である。ＰＣ１の友人。彼女いない。</a:t>
            </a:r>
            <a:br>
              <a:rPr lang="ja-JP" altLang="en-US" sz="800" dirty="0" smtClean="0"/>
            </a:br>
            <a:r>
              <a:rPr lang="ja-JP" altLang="en-US" sz="800" dirty="0" smtClean="0"/>
              <a:t>　クラスのおバカその２．割と不真面目で性格も悪い上に不良ぶっている。ぶっているだけで本当の不良ではない。</a:t>
            </a:r>
            <a:br>
              <a:rPr lang="ja-JP" altLang="en-US" sz="800" dirty="0" smtClean="0"/>
            </a:br>
            <a:r>
              <a:rPr lang="ja-JP" altLang="en-US" sz="800" dirty="0" smtClean="0"/>
              <a:t>　優と妙に波長が合うのか仲がいい。というか男子トークでバカ騒ぎしていることがよくある</a:t>
            </a:r>
            <a:r>
              <a:rPr lang="ja-JP" altLang="en-US" sz="800" dirty="0" smtClean="0"/>
              <a:t>。</a:t>
            </a:r>
            <a:r>
              <a:rPr lang="ja-JP" altLang="en-US" sz="800" dirty="0" smtClean="0"/>
              <a:t/>
            </a:r>
            <a:br>
              <a:rPr lang="ja-JP" altLang="en-US" sz="800" dirty="0" smtClean="0"/>
            </a:br>
            <a:r>
              <a:rPr lang="ja-JP" altLang="en-US" sz="800" dirty="0" smtClean="0"/>
              <a:t>　それなりに運動が好きだったりするのだが、練習を見られるのは好きでなく、そういう情報を握っている柳川に弱い。あと、性格悪いのはホントは不良ぶっている</a:t>
            </a:r>
            <a:r>
              <a:rPr lang="ja-JP" altLang="en-US" sz="800" dirty="0" smtClean="0"/>
              <a:t>だけ</a:t>
            </a:r>
            <a:r>
              <a:rPr lang="en-US" altLang="ja-JP" sz="800" dirty="0" smtClean="0"/>
              <a:t>……</a:t>
            </a:r>
            <a:r>
              <a:rPr lang="ja-JP" altLang="en-US" sz="800" dirty="0" smtClean="0"/>
              <a:t>なのだが、人前ではずっとそうなので、性格悪いようにしか見えない。</a:t>
            </a:r>
            <a:r>
              <a:rPr lang="ja-JP" altLang="en-US" sz="800" dirty="0" smtClean="0"/>
              <a:t/>
            </a:r>
            <a:br>
              <a:rPr lang="ja-JP" altLang="en-US" sz="800" dirty="0" smtClean="0"/>
            </a:br>
            <a:r>
              <a:rPr lang="ja-JP" altLang="en-US" sz="800" dirty="0" smtClean="0"/>
              <a:t>　なお、彼にはオーヴァード適性は無い。</a:t>
            </a:r>
            <a:endParaRPr kumimoji="1" lang="en-US" altLang="ja-JP" sz="800" dirty="0" smtClean="0"/>
          </a:p>
        </p:txBody>
      </p:sp>
      <p:cxnSp>
        <p:nvCxnSpPr>
          <p:cNvPr id="115" name="直線コネクタ 114"/>
          <p:cNvCxnSpPr/>
          <p:nvPr/>
        </p:nvCxnSpPr>
        <p:spPr>
          <a:xfrm>
            <a:off x="0" y="395536"/>
            <a:ext cx="6858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8" name="テキスト ボックス 117"/>
          <p:cNvSpPr txBox="1"/>
          <p:nvPr/>
        </p:nvSpPr>
        <p:spPr>
          <a:xfrm>
            <a:off x="2492896" y="6895019"/>
            <a:ext cx="3725700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i="1" dirty="0" smtClean="0"/>
              <a:t> 「おい。緋之村、屋上でメシにしようぜ！」</a:t>
            </a:r>
            <a:endParaRPr kumimoji="1" lang="ja-JP" altLang="en-US" sz="1600" i="1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7" name="正方形/長方形 116"/>
          <p:cNvSpPr/>
          <p:nvPr/>
        </p:nvSpPr>
        <p:spPr>
          <a:xfrm>
            <a:off x="1852915" y="6231826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dirty="0" smtClean="0"/>
              <a:t>“</a:t>
            </a:r>
            <a:r>
              <a:rPr lang="ja-JP" altLang="en-US" sz="2400" dirty="0" smtClean="0"/>
              <a:t>輝き</a:t>
            </a:r>
            <a:r>
              <a:rPr lang="ja-JP" altLang="en-US" sz="2400" dirty="0" smtClean="0"/>
              <a:t>の</a:t>
            </a:r>
            <a:r>
              <a:rPr lang="ja-JP" altLang="en-US" sz="2400" dirty="0" smtClean="0"/>
              <a:t>剣”　御剣　美剣</a:t>
            </a:r>
            <a:endParaRPr kumimoji="1" lang="ja-JP" altLang="en-US" sz="2200" b="1" dirty="0"/>
          </a:p>
        </p:txBody>
      </p:sp>
      <p:sp>
        <p:nvSpPr>
          <p:cNvPr id="22" name="正方形/長方形 21"/>
          <p:cNvSpPr/>
          <p:nvPr/>
        </p:nvSpPr>
        <p:spPr>
          <a:xfrm>
            <a:off x="-1" y="537265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sp>
        <p:nvSpPr>
          <p:cNvPr id="85" name="正方形/長方形 84"/>
          <p:cNvSpPr/>
          <p:nvPr/>
        </p:nvSpPr>
        <p:spPr>
          <a:xfrm>
            <a:off x="3456" y="3376881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cxnSp>
        <p:nvCxnSpPr>
          <p:cNvPr id="44" name="直線コネクタ 43"/>
          <p:cNvCxnSpPr/>
          <p:nvPr/>
        </p:nvCxnSpPr>
        <p:spPr>
          <a:xfrm>
            <a:off x="0" y="334314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1" name="直線コネクタ 40"/>
          <p:cNvCxnSpPr/>
          <p:nvPr/>
        </p:nvCxnSpPr>
        <p:spPr>
          <a:xfrm>
            <a:off x="-14684" y="619240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1" name="直線コネクタ 60"/>
          <p:cNvCxnSpPr/>
          <p:nvPr/>
        </p:nvCxnSpPr>
        <p:spPr>
          <a:xfrm>
            <a:off x="-14684" y="8882048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4" name="正方形/長方形 3"/>
          <p:cNvSpPr/>
          <p:nvPr/>
        </p:nvSpPr>
        <p:spPr>
          <a:xfrm>
            <a:off x="1849458" y="557640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TW" altLang="en-US" sz="2400" dirty="0" smtClean="0">
                <a:latin typeface="ＭＳ Ｐゴシック" pitchFamily="50" charset="-128"/>
                <a:ea typeface="ＭＳ Ｐゴシック" pitchFamily="50" charset="-128"/>
              </a:rPr>
              <a:t>加賀山　鑑三</a:t>
            </a:r>
            <a:endParaRPr kumimoji="1" lang="ja-JP" altLang="en-US" sz="2200" b="1" dirty="0">
              <a:latin typeface="ＭＳ Ｐゴシック" pitchFamily="50" charset="-128"/>
              <a:ea typeface="ＭＳ Ｐゴシック" pitchFamily="50" charset="-128"/>
            </a:endParaRPr>
          </a:p>
        </p:txBody>
      </p:sp>
      <p:cxnSp>
        <p:nvCxnSpPr>
          <p:cNvPr id="5" name="直線コネクタ 4"/>
          <p:cNvCxnSpPr/>
          <p:nvPr/>
        </p:nvCxnSpPr>
        <p:spPr>
          <a:xfrm rot="16200000" flipH="1">
            <a:off x="1751964" y="807932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/>
          <p:cNvCxnSpPr/>
          <p:nvPr/>
        </p:nvCxnSpPr>
        <p:spPr>
          <a:xfrm rot="16200000" flipH="1">
            <a:off x="6634774" y="951275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" name="グループ化 47"/>
          <p:cNvGrpSpPr/>
          <p:nvPr/>
        </p:nvGrpSpPr>
        <p:grpSpPr>
          <a:xfrm>
            <a:off x="3769852" y="1147743"/>
            <a:ext cx="3174558" cy="690"/>
            <a:chOff x="3500430" y="1357298"/>
            <a:chExt cx="5786478" cy="1588"/>
          </a:xfrm>
        </p:grpSpPr>
        <p:cxnSp>
          <p:nvCxnSpPr>
            <p:cNvPr id="9" name="直線コネクタ 8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" name="直線コネクタ 9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1" name="直線コネクタ 10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2" name="直線コネクタ 11"/>
          <p:cNvCxnSpPr/>
          <p:nvPr/>
        </p:nvCxnSpPr>
        <p:spPr>
          <a:xfrm rot="10800000">
            <a:off x="1890392" y="599870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コネクタ 12"/>
          <p:cNvCxnSpPr/>
          <p:nvPr/>
        </p:nvCxnSpPr>
        <p:spPr>
          <a:xfrm rot="10800000">
            <a:off x="1772816" y="599870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コネクタ 13"/>
          <p:cNvCxnSpPr/>
          <p:nvPr/>
        </p:nvCxnSpPr>
        <p:spPr>
          <a:xfrm>
            <a:off x="2090341" y="590137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直線コネクタ 14"/>
          <p:cNvCxnSpPr/>
          <p:nvPr/>
        </p:nvCxnSpPr>
        <p:spPr>
          <a:xfrm rot="5400000">
            <a:off x="1893896" y="604483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直線コネクタ 15"/>
          <p:cNvCxnSpPr/>
          <p:nvPr/>
        </p:nvCxnSpPr>
        <p:spPr>
          <a:xfrm rot="5400000">
            <a:off x="1902013" y="552369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7" name="直線コネクタ 16"/>
          <p:cNvCxnSpPr/>
          <p:nvPr/>
        </p:nvCxnSpPr>
        <p:spPr>
          <a:xfrm rot="5400000">
            <a:off x="6785432" y="1147796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直線コネクタ 17"/>
          <p:cNvCxnSpPr/>
          <p:nvPr/>
        </p:nvCxnSpPr>
        <p:spPr>
          <a:xfrm rot="5400000">
            <a:off x="6785955" y="1187816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3" name="テキスト ボックス 22"/>
          <p:cNvSpPr txBox="1"/>
          <p:nvPr/>
        </p:nvSpPr>
        <p:spPr>
          <a:xfrm>
            <a:off x="608129" y="2695109"/>
            <a:ext cx="588623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50" b="1" dirty="0" smtClean="0"/>
              <a:t>高校生</a:t>
            </a:r>
            <a:endParaRPr kumimoji="1" lang="ja-JP" altLang="en-US" sz="1050" b="1" dirty="0"/>
          </a:p>
        </p:txBody>
      </p:sp>
      <p:cxnSp>
        <p:nvCxnSpPr>
          <p:cNvPr id="62" name="直線コネクタ 61"/>
          <p:cNvCxnSpPr/>
          <p:nvPr/>
        </p:nvCxnSpPr>
        <p:spPr>
          <a:xfrm>
            <a:off x="1984" y="3126949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65" name="直線コネクタ 64"/>
          <p:cNvCxnSpPr>
            <a:stCxn id="22" idx="3"/>
          </p:cNvCxnSpPr>
          <p:nvPr/>
        </p:nvCxnSpPr>
        <p:spPr>
          <a:xfrm>
            <a:off x="1844824" y="1563125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テキスト ボックス 66"/>
          <p:cNvSpPr txBox="1"/>
          <p:nvPr/>
        </p:nvSpPr>
        <p:spPr>
          <a:xfrm>
            <a:off x="1988840" y="1220833"/>
            <a:ext cx="4849404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i="1" dirty="0" smtClean="0"/>
              <a:t>「</a:t>
            </a:r>
            <a:r>
              <a:rPr lang="ja-JP" altLang="en-US" sz="1600" i="1" dirty="0" smtClean="0"/>
              <a:t>あー、この範囲のプリントをやっておくように。自習だ</a:t>
            </a:r>
            <a:r>
              <a:rPr kumimoji="1" lang="ja-JP" altLang="en-US" sz="1600" i="1" dirty="0" smtClean="0"/>
              <a:t>」</a:t>
            </a:r>
            <a:endParaRPr kumimoji="1" lang="ja-JP" altLang="en-US" sz="1600" i="1" dirty="0"/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1844824" y="1578194"/>
            <a:ext cx="2520280" cy="144655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lang="ja-JP" altLang="en-US" sz="800" dirty="0" smtClean="0"/>
              <a:t>　やる気の無い催眠術授業を行うおっさん教師。</a:t>
            </a:r>
            <a:br>
              <a:rPr lang="ja-JP" altLang="en-US" sz="800" dirty="0" smtClean="0"/>
            </a:br>
            <a:r>
              <a:rPr lang="ja-JP" altLang="en-US" sz="800" dirty="0" smtClean="0"/>
              <a:t>　よく面倒くさがって授業を自習にする。独身と書いてひとり</a:t>
            </a:r>
            <a:r>
              <a:rPr lang="ja-JP" altLang="en-US" sz="800" dirty="0" err="1" smtClean="0"/>
              <a:t>み。</a:t>
            </a:r>
            <a:endParaRPr lang="en-US" altLang="ja-JP" sz="800" dirty="0" smtClean="0"/>
          </a:p>
          <a:p>
            <a:r>
              <a:rPr lang="ja-JP" altLang="en-US" sz="800" dirty="0" smtClean="0"/>
              <a:t>　</a:t>
            </a:r>
            <a:r>
              <a:rPr lang="en-US" altLang="ja-JP" sz="800" dirty="0" smtClean="0"/>
              <a:t>PC</a:t>
            </a:r>
            <a:r>
              <a:rPr lang="ja-JP" altLang="en-US" sz="800" dirty="0" smtClean="0"/>
              <a:t>達の学年で歴史教師担当。というか担任。授業はどこまでも教科書通りで、特筆するような内容は全くやっていないため、授業を行う意味はない。</a:t>
            </a:r>
            <a:br>
              <a:rPr lang="ja-JP" altLang="en-US" sz="800" dirty="0" smtClean="0"/>
            </a:br>
            <a:r>
              <a:rPr lang="ja-JP" altLang="en-US" sz="800" dirty="0" smtClean="0"/>
              <a:t/>
            </a:r>
            <a:br>
              <a:rPr lang="ja-JP" altLang="en-US" sz="800" dirty="0" smtClean="0"/>
            </a:br>
            <a:r>
              <a:rPr lang="ja-JP" altLang="en-US" sz="800" dirty="0" smtClean="0"/>
              <a:t>　しかし、テストでは必ず難解な問題が１問出ており、未だテストで満点を取った生徒はいない。テストそのものは教科書通りなので、平均点は高め。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　なお、彼本人は歴史好き。</a:t>
            </a:r>
            <a:endParaRPr kumimoji="1" lang="en-US" altLang="ja-JP" sz="800" dirty="0" smtClean="0"/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4269854" y="1576626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性別：男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</a:t>
            </a:r>
            <a:r>
              <a:rPr lang="en-US" altLang="ja-JP" sz="800" dirty="0" smtClean="0"/>
              <a:t>54</a:t>
            </a:r>
            <a:r>
              <a:rPr lang="ja-JP" altLang="en-US" sz="800" dirty="0" smtClean="0"/>
              <a:t>歳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</a:t>
            </a:r>
            <a:r>
              <a:rPr lang="ja-JP" altLang="en-US" sz="800" dirty="0" smtClean="0"/>
              <a:t>なし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シンドローム：なし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カヴァー：教師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歴史教師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2</a:t>
            </a:r>
            <a:r>
              <a:rPr kumimoji="1" lang="ja-JP" altLang="en-US" sz="800" dirty="0" smtClean="0"/>
              <a:t>　　</a:t>
            </a:r>
            <a:r>
              <a:rPr lang="ja-JP" altLang="en-US" sz="800" dirty="0" smtClean="0"/>
              <a:t>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運転：四輪</a:t>
            </a:r>
            <a:r>
              <a:rPr lang="en-US" altLang="ja-JP" sz="800" dirty="0" smtClean="0"/>
              <a:t>〉2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1</a:t>
            </a:r>
            <a:r>
              <a:rPr lang="ja-JP" altLang="en-US" sz="800" dirty="0" smtClean="0"/>
              <a:t>　　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3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 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〈</a:t>
            </a:r>
            <a:r>
              <a:rPr kumimoji="1" lang="ja-JP" altLang="en-US" sz="800" dirty="0" smtClean="0"/>
              <a:t>知識：</a:t>
            </a:r>
            <a:r>
              <a:rPr lang="ja-JP" altLang="en-US" sz="800" dirty="0" smtClean="0"/>
              <a:t>歴史</a:t>
            </a:r>
            <a:r>
              <a:rPr kumimoji="1" lang="en-US" altLang="ja-JP" sz="800" dirty="0" smtClean="0"/>
              <a:t>〉</a:t>
            </a:r>
            <a:r>
              <a:rPr lang="en-US" altLang="ja-JP" sz="800" dirty="0" smtClean="0"/>
              <a:t>4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 6</a:t>
            </a:r>
            <a:r>
              <a:rPr lang="ja-JP" altLang="en-US" sz="800" dirty="0" smtClean="0"/>
              <a:t>　　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交渉</a:t>
            </a:r>
            <a:r>
              <a:rPr lang="en-US" altLang="ja-JP" sz="800" dirty="0" smtClean="0"/>
              <a:t>〉3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27   </a:t>
            </a:r>
            <a:r>
              <a:rPr kumimoji="1" lang="ja-JP" altLang="en-US" sz="800" dirty="0" smtClean="0"/>
              <a:t>　　 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</a:t>
            </a:r>
            <a:r>
              <a:rPr lang="en-US" altLang="ja-JP" sz="800" dirty="0" smtClean="0"/>
              <a:t>5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浸食率：なし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エフェクト：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なし</a:t>
            </a:r>
            <a:endParaRPr kumimoji="1" lang="en-US" altLang="ja-JP" sz="800" dirty="0" smtClean="0"/>
          </a:p>
        </p:txBody>
      </p:sp>
      <p:sp>
        <p:nvSpPr>
          <p:cNvPr id="71" name="正方形/長方形 70"/>
          <p:cNvSpPr/>
          <p:nvPr/>
        </p:nvSpPr>
        <p:spPr>
          <a:xfrm>
            <a:off x="1852915" y="3397256"/>
            <a:ext cx="5016551" cy="62116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dirty="0" smtClean="0"/>
              <a:t>“電波塔”　バベル</a:t>
            </a:r>
            <a:endParaRPr kumimoji="1" lang="ja-JP" altLang="en-US" sz="2200" b="1" dirty="0"/>
          </a:p>
        </p:txBody>
      </p:sp>
      <p:cxnSp>
        <p:nvCxnSpPr>
          <p:cNvPr id="72" name="直線コネクタ 71"/>
          <p:cNvCxnSpPr/>
          <p:nvPr/>
        </p:nvCxnSpPr>
        <p:spPr>
          <a:xfrm rot="16200000" flipH="1">
            <a:off x="1755421" y="3647548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3" name="直線コネクタ 72"/>
          <p:cNvCxnSpPr/>
          <p:nvPr/>
        </p:nvCxnSpPr>
        <p:spPr>
          <a:xfrm rot="16200000" flipH="1">
            <a:off x="6638231" y="3790891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" name="グループ化 47"/>
          <p:cNvGrpSpPr/>
          <p:nvPr/>
        </p:nvGrpSpPr>
        <p:grpSpPr>
          <a:xfrm>
            <a:off x="3773309" y="3987359"/>
            <a:ext cx="3174558" cy="690"/>
            <a:chOff x="3500430" y="1357298"/>
            <a:chExt cx="5786478" cy="1588"/>
          </a:xfrm>
        </p:grpSpPr>
        <p:cxnSp>
          <p:nvCxnSpPr>
            <p:cNvPr id="75" name="直線コネクタ 74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6" name="直線コネクタ 75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77" name="直線コネクタ 76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78" name="直線コネクタ 77"/>
          <p:cNvCxnSpPr/>
          <p:nvPr/>
        </p:nvCxnSpPr>
        <p:spPr>
          <a:xfrm rot="10800000">
            <a:off x="1893849" y="3439486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9" name="直線コネクタ 78"/>
          <p:cNvCxnSpPr/>
          <p:nvPr/>
        </p:nvCxnSpPr>
        <p:spPr>
          <a:xfrm rot="10800000">
            <a:off x="1776273" y="3439486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0" name="直線コネクタ 79"/>
          <p:cNvCxnSpPr/>
          <p:nvPr/>
        </p:nvCxnSpPr>
        <p:spPr>
          <a:xfrm>
            <a:off x="2093798" y="3429753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直線コネクタ 80"/>
          <p:cNvCxnSpPr/>
          <p:nvPr/>
        </p:nvCxnSpPr>
        <p:spPr>
          <a:xfrm rot="5400000">
            <a:off x="1897353" y="3444099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直線コネクタ 81"/>
          <p:cNvCxnSpPr/>
          <p:nvPr/>
        </p:nvCxnSpPr>
        <p:spPr>
          <a:xfrm rot="5400000">
            <a:off x="1905470" y="3391985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直線コネクタ 82"/>
          <p:cNvCxnSpPr/>
          <p:nvPr/>
        </p:nvCxnSpPr>
        <p:spPr>
          <a:xfrm rot="5400000">
            <a:off x="6788889" y="398741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4" name="直線コネクタ 83"/>
          <p:cNvCxnSpPr/>
          <p:nvPr/>
        </p:nvCxnSpPr>
        <p:spPr>
          <a:xfrm rot="5400000">
            <a:off x="6789412" y="402743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6" name="テキスト ボックス 85"/>
          <p:cNvSpPr txBox="1"/>
          <p:nvPr/>
        </p:nvSpPr>
        <p:spPr>
          <a:xfrm>
            <a:off x="200076" y="5534725"/>
            <a:ext cx="1500732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50" b="1" dirty="0" smtClean="0"/>
              <a:t>レネゲイドビーイング？</a:t>
            </a:r>
            <a:endParaRPr kumimoji="1" lang="ja-JP" altLang="en-US" sz="1050" b="1" dirty="0"/>
          </a:p>
        </p:txBody>
      </p:sp>
      <p:cxnSp>
        <p:nvCxnSpPr>
          <p:cNvPr id="87" name="直線コネクタ 86"/>
          <p:cNvCxnSpPr/>
          <p:nvPr/>
        </p:nvCxnSpPr>
        <p:spPr>
          <a:xfrm>
            <a:off x="-4084" y="5966565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88" name="直線コネクタ 87"/>
          <p:cNvCxnSpPr>
            <a:stCxn id="85" idx="3"/>
          </p:cNvCxnSpPr>
          <p:nvPr/>
        </p:nvCxnSpPr>
        <p:spPr>
          <a:xfrm>
            <a:off x="1848281" y="4402741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9" name="テキスト ボックス 88"/>
          <p:cNvSpPr txBox="1"/>
          <p:nvPr/>
        </p:nvSpPr>
        <p:spPr>
          <a:xfrm>
            <a:off x="3595800" y="4060449"/>
            <a:ext cx="1417376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i="1" dirty="0" smtClean="0"/>
              <a:t> 「</a:t>
            </a:r>
            <a:r>
              <a:rPr lang="en-US" altLang="ja-JP" sz="1600" i="1" dirty="0" smtClean="0"/>
              <a:t>…………</a:t>
            </a:r>
            <a:r>
              <a:rPr lang="ja-JP" altLang="en-US" sz="1600" i="1" dirty="0" smtClean="0"/>
              <a:t>ﾋﾞﾋﾞｯ」</a:t>
            </a:r>
            <a:endParaRPr kumimoji="1" lang="ja-JP" altLang="en-US" sz="1600" i="1" dirty="0"/>
          </a:p>
        </p:txBody>
      </p:sp>
      <p:sp>
        <p:nvSpPr>
          <p:cNvPr id="90" name="テキスト ボックス 89"/>
          <p:cNvSpPr txBox="1"/>
          <p:nvPr/>
        </p:nvSpPr>
        <p:spPr>
          <a:xfrm>
            <a:off x="4254260" y="4416242"/>
            <a:ext cx="275609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kumimoji="1" lang="en-US" altLang="ja-JP" sz="800" dirty="0" smtClean="0"/>
              <a:t>DATA</a:t>
            </a:r>
          </a:p>
          <a:p>
            <a:r>
              <a:rPr lang="ja-JP" altLang="en-US" sz="800" dirty="0" smtClean="0"/>
              <a:t>性別：不明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年齢：不明</a:t>
            </a:r>
            <a:endParaRPr kumimoji="1" lang="en-US" altLang="ja-JP" sz="800" dirty="0"/>
          </a:p>
          <a:p>
            <a:r>
              <a:rPr kumimoji="1" lang="ja-JP" altLang="en-US" sz="800" dirty="0" smtClean="0"/>
              <a:t>ブリード：</a:t>
            </a:r>
            <a:r>
              <a:rPr lang="ja-JP" altLang="en-US" sz="800" dirty="0" smtClean="0"/>
              <a:t>不明</a:t>
            </a:r>
            <a:endParaRPr kumimoji="1" lang="en-US" altLang="ja-JP" sz="800" dirty="0" smtClean="0"/>
          </a:p>
          <a:p>
            <a:r>
              <a:rPr lang="ja-JP" altLang="en-US" sz="800" dirty="0" smtClean="0"/>
              <a:t>シンドローム：ブラックドッグ？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カヴァー：不明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肉体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12      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/>
              <a:t>感覚</a:t>
            </a:r>
            <a:r>
              <a:rPr lang="en-US" altLang="ja-JP" sz="800" dirty="0" smtClean="0"/>
              <a:t>】 28</a:t>
            </a:r>
            <a:r>
              <a:rPr lang="ja-JP" altLang="en-US" sz="800" dirty="0" smtClean="0"/>
              <a:t>　　　</a:t>
            </a:r>
            <a:endParaRPr lang="en-US" altLang="ja-JP" sz="800" dirty="0" smtClean="0"/>
          </a:p>
          <a:p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精神</a:t>
            </a:r>
            <a:r>
              <a:rPr kumimoji="1" lang="en-US" altLang="ja-JP" sz="800" dirty="0" smtClean="0"/>
              <a:t>】 </a:t>
            </a:r>
            <a:r>
              <a:rPr lang="en-US" altLang="ja-JP" sz="800" dirty="0" smtClean="0"/>
              <a:t>99   </a:t>
            </a:r>
            <a:r>
              <a:rPr kumimoji="1" lang="ja-JP" altLang="en-US" sz="800" dirty="0" smtClean="0"/>
              <a:t>　</a:t>
            </a:r>
            <a:r>
              <a:rPr kumimoji="1" lang="en-US" altLang="ja-JP" sz="800" dirty="0" smtClean="0"/>
              <a:t>〈</a:t>
            </a:r>
            <a:r>
              <a:rPr lang="ja-JP" altLang="en-US" sz="800" dirty="0" smtClean="0"/>
              <a:t>知識：</a:t>
            </a:r>
            <a:r>
              <a:rPr lang="en-US" altLang="ja-JP" sz="800" dirty="0" smtClean="0"/>
              <a:t>FH〉256</a:t>
            </a:r>
            <a:endParaRPr kumimoji="1"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</a:t>
            </a:r>
            <a:r>
              <a:rPr lang="ja-JP" altLang="en-US" sz="800" dirty="0"/>
              <a:t> </a:t>
            </a:r>
            <a:r>
              <a:rPr lang="en-US" altLang="ja-JP" sz="800" dirty="0" smtClean="0"/>
              <a:t>1</a:t>
            </a:r>
            <a:r>
              <a:rPr lang="ja-JP" altLang="en-US" sz="800" dirty="0" smtClean="0"/>
              <a:t>　　   </a:t>
            </a:r>
            <a:endParaRPr kumimoji="1" lang="en-US" altLang="ja-JP" sz="800" dirty="0" smtClean="0"/>
          </a:p>
          <a:p>
            <a:r>
              <a:rPr kumimoji="1" lang="en-US" altLang="ja-JP" sz="800" dirty="0" smtClean="0"/>
              <a:t>【HP】</a:t>
            </a:r>
            <a:r>
              <a:rPr lang="en-US" altLang="ja-JP" sz="800" dirty="0" smtClean="0"/>
              <a:t>143</a:t>
            </a:r>
            <a:r>
              <a:rPr kumimoji="1" lang="ja-JP" altLang="en-US" sz="800" dirty="0" smtClean="0"/>
              <a:t>　　　　</a:t>
            </a:r>
            <a:r>
              <a:rPr kumimoji="1" lang="en-US" altLang="ja-JP" sz="800" dirty="0" smtClean="0"/>
              <a:t>【</a:t>
            </a:r>
            <a:r>
              <a:rPr kumimoji="1" lang="ja-JP" altLang="en-US" sz="800" dirty="0" smtClean="0"/>
              <a:t>行動値</a:t>
            </a:r>
            <a:r>
              <a:rPr kumimoji="1" lang="en-US" altLang="ja-JP" sz="800" dirty="0" smtClean="0"/>
              <a:t>】</a:t>
            </a:r>
            <a:r>
              <a:rPr lang="en-US" altLang="ja-JP" sz="800" dirty="0" smtClean="0"/>
              <a:t>155</a:t>
            </a:r>
            <a:r>
              <a:rPr kumimoji="1" lang="ja-JP" altLang="en-US" sz="800" dirty="0" smtClean="0"/>
              <a:t>　　　　</a:t>
            </a:r>
            <a:r>
              <a:rPr lang="ja-JP" altLang="en-US" sz="800" dirty="0" smtClean="0"/>
              <a:t>浸食率：不明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エフェクト：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不明</a:t>
            </a:r>
            <a:endParaRPr kumimoji="1" lang="en-US" altLang="ja-JP" sz="800" dirty="0" smtClean="0"/>
          </a:p>
        </p:txBody>
      </p:sp>
      <p:sp>
        <p:nvSpPr>
          <p:cNvPr id="91" name="テキスト ボックス 90"/>
          <p:cNvSpPr txBox="1"/>
          <p:nvPr/>
        </p:nvSpPr>
        <p:spPr>
          <a:xfrm>
            <a:off x="1825774" y="4413568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lang="ja-JP" altLang="en-US" sz="800" dirty="0" smtClean="0"/>
              <a:t>　</a:t>
            </a:r>
            <a:r>
              <a:rPr lang="en-US" altLang="ja-JP" sz="800" dirty="0" smtClean="0"/>
              <a:t>I</a:t>
            </a:r>
            <a:r>
              <a:rPr lang="ja-JP" altLang="en-US" sz="800" dirty="0" smtClean="0"/>
              <a:t>市</a:t>
            </a:r>
            <a:r>
              <a:rPr lang="en-US" altLang="ja-JP" sz="800" dirty="0" smtClean="0"/>
              <a:t>FH</a:t>
            </a:r>
            <a:r>
              <a:rPr lang="ja-JP" altLang="en-US" sz="800" dirty="0" smtClean="0"/>
              <a:t>管轄下のビルにある監視塔。</a:t>
            </a:r>
            <a:r>
              <a:rPr lang="en-US" altLang="ja-JP" sz="800" dirty="0" smtClean="0"/>
              <a:t>FH</a:t>
            </a:r>
            <a:r>
              <a:rPr lang="ja-JP" altLang="en-US" sz="800" dirty="0" smtClean="0"/>
              <a:t>のあらゆるデータを収集しているといわれている。なお、バベルに蓄積されたデータは一部の登録者で無ければ閲覧できない。それもマスタークラスに限られる。</a:t>
            </a:r>
            <a:endParaRPr lang="en-US" altLang="ja-JP" sz="800" dirty="0" smtClean="0"/>
          </a:p>
          <a:p>
            <a:r>
              <a:rPr lang="ja-JP" altLang="en-US" sz="800" dirty="0" smtClean="0"/>
              <a:t>　セルリーダー程度ではその存在ですら、知る者はいないだろう。それは、バベル</a:t>
            </a:r>
            <a:r>
              <a:rPr lang="ja-JP" altLang="en-US" sz="800" dirty="0" smtClean="0"/>
              <a:t>に</a:t>
            </a:r>
            <a:r>
              <a:rPr lang="ja-JP" altLang="en-US" sz="800" dirty="0" smtClean="0"/>
              <a:t>自衛</a:t>
            </a:r>
            <a:r>
              <a:rPr lang="ja-JP" altLang="en-US" sz="800" dirty="0" smtClean="0"/>
              <a:t>能力</a:t>
            </a:r>
            <a:r>
              <a:rPr lang="ja-JP" altLang="en-US" sz="800" dirty="0" smtClean="0"/>
              <a:t>が無い事の証明でもある。</a:t>
            </a:r>
            <a:endParaRPr lang="en-US" altLang="ja-JP" sz="800" dirty="0" smtClean="0"/>
          </a:p>
          <a:p>
            <a:r>
              <a:rPr kumimoji="1" lang="ja-JP" altLang="en-US" sz="800" dirty="0" smtClean="0"/>
              <a:t>　現在もバベルは</a:t>
            </a:r>
            <a:r>
              <a:rPr kumimoji="1" lang="en-US" altLang="ja-JP" sz="800" dirty="0" smtClean="0"/>
              <a:t>FH</a:t>
            </a:r>
            <a:r>
              <a:rPr kumimoji="1" lang="ja-JP" altLang="en-US" sz="800" dirty="0" smtClean="0"/>
              <a:t>内の情報を集め続けている。</a:t>
            </a:r>
            <a:r>
              <a:rPr lang="ja-JP" altLang="en-US" sz="800" dirty="0" smtClean="0"/>
              <a:t>そのデータベースには、報告されたデータ、極秘に進められているプロジェクトなどの</a:t>
            </a:r>
            <a:r>
              <a:rPr kumimoji="1" lang="ja-JP" altLang="en-US" sz="800" dirty="0" smtClean="0"/>
              <a:t>情報がおさめられている。そのデータが有効に使われる時を待ちながら、彼はデータを集め続ける。</a:t>
            </a:r>
            <a:endParaRPr kumimoji="1" lang="en-US" altLang="ja-JP" sz="800" dirty="0" smtClean="0"/>
          </a:p>
        </p:txBody>
      </p:sp>
      <p:cxnSp>
        <p:nvCxnSpPr>
          <p:cNvPr id="92" name="直線コネクタ 91"/>
          <p:cNvCxnSpPr/>
          <p:nvPr/>
        </p:nvCxnSpPr>
        <p:spPr>
          <a:xfrm>
            <a:off x="0" y="507961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95" name="直線コネクタ 94"/>
          <p:cNvCxnSpPr/>
          <p:nvPr/>
        </p:nvCxnSpPr>
        <p:spPr>
          <a:xfrm rot="16200000" flipH="1">
            <a:off x="1755421" y="6482118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6" name="直線コネクタ 95"/>
          <p:cNvCxnSpPr/>
          <p:nvPr/>
        </p:nvCxnSpPr>
        <p:spPr>
          <a:xfrm rot="16200000" flipH="1">
            <a:off x="6638231" y="6625461"/>
            <a:ext cx="330819" cy="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7" name="グループ化 47"/>
          <p:cNvGrpSpPr/>
          <p:nvPr/>
        </p:nvGrpSpPr>
        <p:grpSpPr>
          <a:xfrm>
            <a:off x="3773309" y="6821929"/>
            <a:ext cx="3174558" cy="690"/>
            <a:chOff x="3500430" y="1357298"/>
            <a:chExt cx="5786478" cy="1588"/>
          </a:xfrm>
        </p:grpSpPr>
        <p:cxnSp>
          <p:nvCxnSpPr>
            <p:cNvPr id="98" name="直線コネクタ 97"/>
            <p:cNvCxnSpPr/>
            <p:nvPr/>
          </p:nvCxnSpPr>
          <p:spPr>
            <a:xfrm>
              <a:off x="3500430" y="1357298"/>
              <a:ext cx="5214974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99" name="直線コネクタ 98"/>
            <p:cNvCxnSpPr/>
            <p:nvPr/>
          </p:nvCxnSpPr>
          <p:spPr>
            <a:xfrm>
              <a:off x="8786842" y="1357298"/>
              <a:ext cx="285752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00" name="直線コネクタ 99"/>
            <p:cNvCxnSpPr/>
            <p:nvPr/>
          </p:nvCxnSpPr>
          <p:spPr>
            <a:xfrm>
              <a:off x="9115452" y="1357298"/>
              <a:ext cx="171456" cy="1588"/>
            </a:xfrm>
            <a:prstGeom prst="line">
              <a:avLst/>
            </a:prstGeom>
            <a:ln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cxnSp>
        <p:nvCxnSpPr>
          <p:cNvPr id="101" name="直線コネクタ 100"/>
          <p:cNvCxnSpPr/>
          <p:nvPr/>
        </p:nvCxnSpPr>
        <p:spPr>
          <a:xfrm rot="10800000">
            <a:off x="1893849" y="6274056"/>
            <a:ext cx="156768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2" name="直線コネクタ 101"/>
          <p:cNvCxnSpPr/>
          <p:nvPr/>
        </p:nvCxnSpPr>
        <p:spPr>
          <a:xfrm rot="10800000">
            <a:off x="1776273" y="6274056"/>
            <a:ext cx="94064" cy="690"/>
          </a:xfrm>
          <a:prstGeom prst="line">
            <a:avLst/>
          </a:prstGeom>
          <a:ln>
            <a:solidFill>
              <a:schemeClr val="bg1"/>
            </a:solidFill>
          </a:ln>
          <a:scene3d>
            <a:camera prst="orthographicFront">
              <a:rot lat="0" lon="300000" rev="0"/>
            </a:camera>
            <a:lightRig rig="threePt" dir="t"/>
          </a:scene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3" name="直線コネクタ 102"/>
          <p:cNvCxnSpPr/>
          <p:nvPr/>
        </p:nvCxnSpPr>
        <p:spPr>
          <a:xfrm>
            <a:off x="2093798" y="6254798"/>
            <a:ext cx="3997592" cy="690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4" name="直線コネクタ 103"/>
          <p:cNvCxnSpPr/>
          <p:nvPr/>
        </p:nvCxnSpPr>
        <p:spPr>
          <a:xfrm rot="5400000">
            <a:off x="1897353" y="6278669"/>
            <a:ext cx="46954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5" name="直線コネクタ 104"/>
          <p:cNvCxnSpPr/>
          <p:nvPr/>
        </p:nvCxnSpPr>
        <p:spPr>
          <a:xfrm rot="5400000">
            <a:off x="1905470" y="6226555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6" name="直線コネクタ 105"/>
          <p:cNvCxnSpPr/>
          <p:nvPr/>
        </p:nvCxnSpPr>
        <p:spPr>
          <a:xfrm rot="5400000">
            <a:off x="6788889" y="682198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7" name="直線コネクタ 106"/>
          <p:cNvCxnSpPr/>
          <p:nvPr/>
        </p:nvCxnSpPr>
        <p:spPr>
          <a:xfrm rot="5400000">
            <a:off x="6789412" y="6862002"/>
            <a:ext cx="31069" cy="871"/>
          </a:xfrm>
          <a:prstGeom prst="line">
            <a:avLst/>
          </a:prstGeom>
          <a:ln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8" name="正方形/長方形 107"/>
          <p:cNvSpPr/>
          <p:nvPr/>
        </p:nvSpPr>
        <p:spPr>
          <a:xfrm>
            <a:off x="3456" y="6211451"/>
            <a:ext cx="1844825" cy="2051720"/>
          </a:xfrm>
          <a:prstGeom prst="rect">
            <a:avLst/>
          </a:prstGeom>
          <a:ln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 dirty="0">
              <a:ln>
                <a:solidFill>
                  <a:schemeClr val="tx1"/>
                </a:solidFill>
              </a:ln>
            </a:endParaRPr>
          </a:p>
        </p:txBody>
      </p:sp>
      <p:sp>
        <p:nvSpPr>
          <p:cNvPr id="109" name="テキスト ボックス 108"/>
          <p:cNvSpPr txBox="1"/>
          <p:nvPr/>
        </p:nvSpPr>
        <p:spPr>
          <a:xfrm>
            <a:off x="463477" y="8369295"/>
            <a:ext cx="94929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050" b="1" dirty="0" smtClean="0"/>
              <a:t>ギルド構成員</a:t>
            </a:r>
            <a:endParaRPr kumimoji="1" lang="ja-JP" altLang="en-US" sz="1050" b="1" dirty="0"/>
          </a:p>
        </p:txBody>
      </p:sp>
      <p:cxnSp>
        <p:nvCxnSpPr>
          <p:cNvPr id="110" name="直線コネクタ 109"/>
          <p:cNvCxnSpPr/>
          <p:nvPr/>
        </p:nvCxnSpPr>
        <p:spPr>
          <a:xfrm>
            <a:off x="-4084" y="8801135"/>
            <a:ext cx="6858000" cy="0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11" name="直線コネクタ 110"/>
          <p:cNvCxnSpPr>
            <a:stCxn id="108" idx="3"/>
          </p:cNvCxnSpPr>
          <p:nvPr/>
        </p:nvCxnSpPr>
        <p:spPr>
          <a:xfrm>
            <a:off x="1848281" y="7237311"/>
            <a:ext cx="5013176" cy="17748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3" name="テキスト ボックス 112"/>
          <p:cNvSpPr txBox="1"/>
          <p:nvPr/>
        </p:nvSpPr>
        <p:spPr>
          <a:xfrm>
            <a:off x="4254260" y="7250812"/>
            <a:ext cx="275609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lang="en-US" altLang="ja-JP" sz="800" dirty="0" smtClean="0"/>
              <a:t>DATA</a:t>
            </a:r>
          </a:p>
          <a:p>
            <a:r>
              <a:rPr lang="ja-JP" altLang="en-US" sz="800" dirty="0" smtClean="0"/>
              <a:t>性別：女</a:t>
            </a:r>
            <a:r>
              <a:rPr lang="en-US" altLang="ja-JP" sz="800" dirty="0" smtClean="0"/>
              <a:t>	</a:t>
            </a:r>
            <a:r>
              <a:rPr lang="ja-JP" altLang="en-US" sz="800" dirty="0" smtClean="0"/>
              <a:t>年齢：</a:t>
            </a:r>
            <a:r>
              <a:rPr lang="en-US" altLang="ja-JP" sz="800" dirty="0" smtClean="0"/>
              <a:t>15</a:t>
            </a:r>
            <a:r>
              <a:rPr lang="ja-JP" altLang="en-US" sz="800" dirty="0" smtClean="0"/>
              <a:t>歳</a:t>
            </a:r>
            <a:endParaRPr lang="en-US" altLang="ja-JP" sz="800" dirty="0" smtClean="0"/>
          </a:p>
          <a:p>
            <a:r>
              <a:rPr lang="ja-JP" altLang="en-US" sz="800" dirty="0" smtClean="0"/>
              <a:t>ブリード：ピュア</a:t>
            </a:r>
            <a:endParaRPr lang="en-US" altLang="ja-JP" sz="800" dirty="0" smtClean="0"/>
          </a:p>
          <a:p>
            <a:r>
              <a:rPr lang="ja-JP" altLang="en-US" sz="800" dirty="0" smtClean="0"/>
              <a:t>シンドローム：モルフェウス</a:t>
            </a:r>
            <a:endParaRPr lang="en-US" altLang="ja-JP" sz="800" dirty="0" smtClean="0"/>
          </a:p>
          <a:p>
            <a:r>
              <a:rPr lang="ja-JP" altLang="en-US" sz="800" dirty="0" smtClean="0"/>
              <a:t>ワークス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カヴァー：ヤクザ</a:t>
            </a:r>
            <a:r>
              <a:rPr lang="en-US" altLang="ja-JP" sz="800" dirty="0" smtClean="0"/>
              <a:t>/</a:t>
            </a:r>
            <a:r>
              <a:rPr lang="ja-JP" altLang="en-US" sz="800" dirty="0" smtClean="0"/>
              <a:t>高校生ギルド構成員</a:t>
            </a:r>
            <a:endParaRPr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肉体</a:t>
            </a:r>
            <a:r>
              <a:rPr lang="en-US" altLang="ja-JP" sz="800" dirty="0" smtClean="0"/>
              <a:t>】 6       〈</a:t>
            </a:r>
            <a:r>
              <a:rPr lang="ja-JP" altLang="en-US" sz="800" dirty="0" smtClean="0"/>
              <a:t>白兵</a:t>
            </a:r>
            <a:r>
              <a:rPr lang="en-US" altLang="ja-JP" sz="800" dirty="0" smtClean="0"/>
              <a:t>〉11〈</a:t>
            </a:r>
            <a:r>
              <a:rPr lang="ja-JP" altLang="en-US" sz="800" dirty="0" smtClean="0"/>
              <a:t>運転</a:t>
            </a:r>
            <a:r>
              <a:rPr lang="ja-JP" altLang="en-US" sz="800" dirty="0" smtClean="0"/>
              <a:t>：</a:t>
            </a:r>
            <a:r>
              <a:rPr lang="ja-JP" altLang="en-US" sz="800" dirty="0" smtClean="0"/>
              <a:t>四輪</a:t>
            </a:r>
            <a:r>
              <a:rPr lang="en-US" altLang="ja-JP" sz="800" dirty="0" smtClean="0"/>
              <a:t>〉</a:t>
            </a:r>
            <a:r>
              <a:rPr lang="en-US" altLang="ja-JP" sz="800" dirty="0" smtClean="0"/>
              <a:t>2</a:t>
            </a:r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感覚</a:t>
            </a:r>
            <a:r>
              <a:rPr lang="en-US" altLang="ja-JP" sz="800" dirty="0" smtClean="0"/>
              <a:t>】 4</a:t>
            </a:r>
            <a:r>
              <a:rPr lang="ja-JP" altLang="en-US" sz="800" dirty="0" smtClean="0"/>
              <a:t>　　　</a:t>
            </a:r>
            <a:endParaRPr lang="en-US" altLang="ja-JP" sz="800" dirty="0" smtClean="0"/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精神</a:t>
            </a:r>
            <a:r>
              <a:rPr lang="en-US" altLang="ja-JP" sz="800" dirty="0" smtClean="0"/>
              <a:t>】 1   </a:t>
            </a:r>
            <a:r>
              <a:rPr lang="ja-JP" altLang="en-US" sz="800" dirty="0" smtClean="0"/>
              <a:t>　　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意志</a:t>
            </a:r>
            <a:r>
              <a:rPr lang="en-US" altLang="ja-JP" sz="800" dirty="0" smtClean="0"/>
              <a:t>〉1</a:t>
            </a:r>
          </a:p>
          <a:p>
            <a:r>
              <a:rPr lang="en-US" altLang="ja-JP" sz="800" dirty="0" smtClean="0"/>
              <a:t>【</a:t>
            </a:r>
            <a:r>
              <a:rPr lang="ja-JP" altLang="en-US" sz="800" dirty="0" smtClean="0"/>
              <a:t>社会</a:t>
            </a:r>
            <a:r>
              <a:rPr lang="en-US" altLang="ja-JP" sz="800" dirty="0" smtClean="0"/>
              <a:t>】</a:t>
            </a:r>
            <a:r>
              <a:rPr lang="ja-JP" altLang="en-US" sz="800" dirty="0" smtClean="0"/>
              <a:t> </a:t>
            </a:r>
            <a:r>
              <a:rPr lang="en-US" altLang="ja-JP" sz="800" dirty="0" smtClean="0"/>
              <a:t>4</a:t>
            </a:r>
            <a:r>
              <a:rPr lang="ja-JP" altLang="en-US" sz="800" dirty="0" smtClean="0"/>
              <a:t>　　   </a:t>
            </a:r>
            <a:r>
              <a:rPr lang="en-US" altLang="ja-JP" sz="800" dirty="0" smtClean="0"/>
              <a:t>〈</a:t>
            </a:r>
            <a:r>
              <a:rPr lang="ja-JP" altLang="en-US" sz="800" dirty="0" smtClean="0"/>
              <a:t>交渉</a:t>
            </a:r>
            <a:r>
              <a:rPr lang="en-US" altLang="ja-JP" sz="800" dirty="0" smtClean="0"/>
              <a:t>〉4〈</a:t>
            </a:r>
            <a:r>
              <a:rPr lang="ja-JP" altLang="en-US" sz="800" dirty="0" smtClean="0"/>
              <a:t>調達</a:t>
            </a:r>
            <a:r>
              <a:rPr lang="en-US" altLang="ja-JP" sz="800" dirty="0" smtClean="0"/>
              <a:t>〉4〈</a:t>
            </a:r>
            <a:r>
              <a:rPr lang="ja-JP" altLang="en-US" sz="800" dirty="0" smtClean="0"/>
              <a:t>情報：裏社会</a:t>
            </a:r>
            <a:r>
              <a:rPr lang="en-US" altLang="ja-JP" sz="800" dirty="0" smtClean="0"/>
              <a:t>〉2</a:t>
            </a:r>
          </a:p>
          <a:p>
            <a:r>
              <a:rPr lang="en-US" altLang="ja-JP" sz="800" dirty="0" smtClean="0"/>
              <a:t>【HP】33</a:t>
            </a:r>
            <a:r>
              <a:rPr lang="ja-JP" altLang="en-US" sz="800" dirty="0" smtClean="0"/>
              <a:t>　　　　</a:t>
            </a:r>
            <a:r>
              <a:rPr lang="en-US" altLang="ja-JP" sz="800" dirty="0" smtClean="0"/>
              <a:t>【</a:t>
            </a:r>
            <a:r>
              <a:rPr lang="ja-JP" altLang="en-US" sz="800" dirty="0" smtClean="0"/>
              <a:t>行動値</a:t>
            </a:r>
            <a:r>
              <a:rPr lang="en-US" altLang="ja-JP" sz="800" dirty="0" smtClean="0"/>
              <a:t>】9</a:t>
            </a:r>
            <a:r>
              <a:rPr lang="ja-JP" altLang="en-US" sz="800" dirty="0" smtClean="0"/>
              <a:t>　　　　浸食率：</a:t>
            </a:r>
            <a:r>
              <a:rPr lang="en-US" altLang="ja-JP" sz="800" dirty="0" smtClean="0"/>
              <a:t>30%</a:t>
            </a:r>
          </a:p>
          <a:p>
            <a:r>
              <a:rPr lang="ja-JP" altLang="en-US" sz="800" dirty="0" smtClean="0"/>
              <a:t>エフェクト：</a:t>
            </a:r>
            <a:endParaRPr lang="en-US" altLang="ja-JP" sz="800" dirty="0" smtClean="0"/>
          </a:p>
          <a:p>
            <a:r>
              <a:rPr lang="en-US" altLang="ja-JP" sz="800" dirty="0" smtClean="0"/>
              <a:t>《</a:t>
            </a:r>
            <a:r>
              <a:rPr lang="ja-JP" altLang="en-US" sz="800" dirty="0" smtClean="0"/>
              <a:t>ネバーダイ</a:t>
            </a:r>
            <a:r>
              <a:rPr lang="en-US" altLang="ja-JP" sz="800" dirty="0" smtClean="0"/>
              <a:t>》</a:t>
            </a:r>
            <a:r>
              <a:rPr lang="ja-JP" altLang="en-US" sz="800" dirty="0" err="1" smtClean="0"/>
              <a:t>、</a:t>
            </a:r>
            <a:r>
              <a:rPr lang="en-US" altLang="ja-JP" sz="800" dirty="0" smtClean="0"/>
              <a:t>《</a:t>
            </a:r>
            <a:r>
              <a:rPr lang="ja-JP" altLang="en-US" sz="800" dirty="0" smtClean="0"/>
              <a:t>ギガノトランス</a:t>
            </a:r>
            <a:r>
              <a:rPr lang="en-US" altLang="ja-JP" sz="800" dirty="0" smtClean="0"/>
              <a:t>》1</a:t>
            </a:r>
            <a:r>
              <a:rPr lang="ja-JP" altLang="en-US" sz="800" dirty="0" err="1" smtClean="0"/>
              <a:t>、</a:t>
            </a:r>
            <a:r>
              <a:rPr lang="en-US" altLang="ja-JP" sz="800" dirty="0" smtClean="0"/>
              <a:t>《</a:t>
            </a:r>
            <a:r>
              <a:rPr lang="ja-JP" altLang="en-US" sz="800" dirty="0" smtClean="0"/>
              <a:t>超軽量化</a:t>
            </a:r>
            <a:r>
              <a:rPr lang="en-US" altLang="ja-JP" sz="800" dirty="0" smtClean="0"/>
              <a:t>》</a:t>
            </a:r>
            <a:r>
              <a:rPr lang="en-US" altLang="ja-JP" sz="800" dirty="0" smtClean="0"/>
              <a:t>2</a:t>
            </a:r>
            <a:r>
              <a:rPr lang="ja-JP" altLang="en-US" sz="800" dirty="0" err="1" smtClean="0"/>
              <a:t>、</a:t>
            </a:r>
            <a:r>
              <a:rPr lang="ja-JP" altLang="en-US" sz="800" dirty="0" smtClean="0"/>
              <a:t>他</a:t>
            </a:r>
            <a:endParaRPr lang="en-US" altLang="ja-JP" sz="800" dirty="0" smtClean="0"/>
          </a:p>
        </p:txBody>
      </p:sp>
      <p:sp>
        <p:nvSpPr>
          <p:cNvPr id="114" name="テキスト ボックス 113"/>
          <p:cNvSpPr txBox="1"/>
          <p:nvPr/>
        </p:nvSpPr>
        <p:spPr>
          <a:xfrm>
            <a:off x="1825774" y="7248138"/>
            <a:ext cx="2520280" cy="1569660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r>
              <a:rPr lang="ja-JP" altLang="en-US" sz="800" dirty="0" smtClean="0"/>
              <a:t>　</a:t>
            </a:r>
            <a:r>
              <a:rPr lang="en-US" altLang="ja-JP" sz="800" dirty="0" smtClean="0"/>
              <a:t>I</a:t>
            </a:r>
            <a:r>
              <a:rPr lang="ja-JP" altLang="en-US" sz="800" dirty="0" smtClean="0"/>
              <a:t>市ショッピングモールでアルバイト中のギルド構成員。ひょんな事からギルドの横流し品である</a:t>
            </a:r>
            <a:r>
              <a:rPr lang="en-US" altLang="ja-JP" sz="800" dirty="0" smtClean="0"/>
              <a:t>EX</a:t>
            </a:r>
            <a:r>
              <a:rPr lang="ja-JP" altLang="en-US" sz="800" dirty="0" smtClean="0"/>
              <a:t>レネゲイドに感染した剣と接触、オーヴァードとして覚醒した。幸か不幸</a:t>
            </a:r>
            <a:r>
              <a:rPr lang="ja-JP" altLang="en-US" sz="800" dirty="0" smtClean="0"/>
              <a:t>か剣</a:t>
            </a:r>
            <a:r>
              <a:rPr lang="ja-JP" altLang="en-US" sz="800" dirty="0" smtClean="0"/>
              <a:t>の適合者となってしまった彼女は、法外な金額をふっかけられ、その力をギルドのためにふるっている。</a:t>
            </a:r>
            <a:endParaRPr lang="en-US" altLang="ja-JP" sz="800" dirty="0" smtClean="0"/>
          </a:p>
          <a:p>
            <a:r>
              <a:rPr lang="ja-JP" altLang="en-US" sz="800" dirty="0" smtClean="0"/>
              <a:t>　覚醒時のドジ</a:t>
            </a:r>
            <a:r>
              <a:rPr lang="ja-JP" altLang="en-US" sz="800" dirty="0" err="1" smtClean="0"/>
              <a:t>っぷりに</a:t>
            </a:r>
            <a:r>
              <a:rPr lang="ja-JP" altLang="en-US" sz="800" dirty="0" smtClean="0"/>
              <a:t>比べ、仕事は比較的手際よくこなし優秀であることから、近々ギルドの一員として認められる模様。</a:t>
            </a:r>
            <a:endParaRPr lang="en-US" altLang="ja-JP" sz="800" dirty="0" smtClean="0"/>
          </a:p>
          <a:p>
            <a:r>
              <a:rPr lang="ja-JP" altLang="en-US" sz="800" dirty="0" smtClean="0"/>
              <a:t>　なお、「あんちゃん」とは彼女のレイジングブレイド、“ミツキ”のことである。ミツキはレネゲイドビーイング程ではないが、意識を持っている、とは美剣談。</a:t>
            </a:r>
            <a:endParaRPr lang="en-US" altLang="ja-JP" sz="800" dirty="0" smtClean="0"/>
          </a:p>
        </p:txBody>
      </p:sp>
      <p:cxnSp>
        <p:nvCxnSpPr>
          <p:cNvPr id="115" name="直線コネクタ 114"/>
          <p:cNvCxnSpPr/>
          <p:nvPr/>
        </p:nvCxnSpPr>
        <p:spPr>
          <a:xfrm>
            <a:off x="0" y="395536"/>
            <a:ext cx="6858000" cy="0"/>
          </a:xfrm>
          <a:prstGeom prst="line">
            <a:avLst/>
          </a:prstGeom>
          <a:ln w="19050"/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18" name="テキスト ボックス 117"/>
          <p:cNvSpPr txBox="1"/>
          <p:nvPr/>
        </p:nvSpPr>
        <p:spPr>
          <a:xfrm>
            <a:off x="2867020" y="6895019"/>
            <a:ext cx="3047629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600" i="1" dirty="0" smtClean="0"/>
              <a:t> 「これが、</a:t>
            </a:r>
            <a:r>
              <a:rPr lang="ja-JP" altLang="en-US" sz="1600" i="1" dirty="0" err="1" smtClean="0"/>
              <a:t>あんちゃんの</a:t>
            </a:r>
            <a:r>
              <a:rPr lang="ja-JP" altLang="en-US" sz="1600" i="1" dirty="0" smtClean="0"/>
              <a:t>力</a:t>
            </a:r>
            <a:r>
              <a:rPr lang="en-US" altLang="ja-JP" sz="1600" i="1" dirty="0" smtClean="0"/>
              <a:t>…</a:t>
            </a:r>
            <a:r>
              <a:rPr lang="ja-JP" altLang="en-US" sz="1600" i="1" dirty="0" smtClean="0"/>
              <a:t>！？」</a:t>
            </a:r>
            <a:endParaRPr kumimoji="1" lang="ja-JP" altLang="en-US" sz="1600" i="1" dirty="0"/>
          </a:p>
        </p:txBody>
      </p:sp>
      <p:sp>
        <p:nvSpPr>
          <p:cNvPr id="74" name="テキスト ボックス 73"/>
          <p:cNvSpPr txBox="1"/>
          <p:nvPr/>
        </p:nvSpPr>
        <p:spPr>
          <a:xfrm>
            <a:off x="2852936" y="6228392"/>
            <a:ext cx="1368152" cy="253916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pPr algn="ctr"/>
            <a:r>
              <a:rPr lang="ja-JP" altLang="en-US" sz="1050" dirty="0" smtClean="0">
                <a:solidFill>
                  <a:schemeClr val="bg1"/>
                </a:solidFill>
              </a:rPr>
              <a:t>ミレニアムブレーダー</a:t>
            </a:r>
            <a:endParaRPr kumimoji="1" lang="ja-JP" altLang="en-US" sz="1050" dirty="0" smtClean="0">
              <a:solidFill>
                <a:schemeClr val="bg1"/>
              </a:solidFill>
            </a:endParaRPr>
          </a:p>
        </p:txBody>
      </p:sp>
      <p:sp>
        <p:nvSpPr>
          <p:cNvPr id="93" name="テキスト ボックス 92"/>
          <p:cNvSpPr txBox="1"/>
          <p:nvPr/>
        </p:nvSpPr>
        <p:spPr>
          <a:xfrm>
            <a:off x="4399012" y="6228184"/>
            <a:ext cx="1512168" cy="253916"/>
          </a:xfrm>
          <a:prstGeom prst="rect">
            <a:avLst/>
          </a:prstGeom>
          <a:noFill/>
        </p:spPr>
        <p:txBody>
          <a:bodyPr wrap="square" numCol="1" rtlCol="0">
            <a:spAutoFit/>
          </a:bodyPr>
          <a:lstStyle/>
          <a:p>
            <a:pPr algn="ctr"/>
            <a:r>
              <a:rPr lang="ja-JP" altLang="en-US" sz="1050" dirty="0" smtClean="0">
                <a:solidFill>
                  <a:schemeClr val="bg1"/>
                </a:solidFill>
              </a:rPr>
              <a:t>みつ</a:t>
            </a:r>
            <a:r>
              <a:rPr lang="ja-JP" altLang="en-US" sz="1050" dirty="0" err="1" smtClean="0">
                <a:solidFill>
                  <a:schemeClr val="bg1"/>
                </a:solidFill>
              </a:rPr>
              <a:t>るぎ</a:t>
            </a:r>
            <a:r>
              <a:rPr lang="ja-JP" altLang="en-US" sz="1050" dirty="0" smtClean="0">
                <a:solidFill>
                  <a:schemeClr val="bg1"/>
                </a:solidFill>
              </a:rPr>
              <a:t>　　　　みつき</a:t>
            </a:r>
            <a:endParaRPr kumimoji="1" lang="ja-JP" altLang="en-US" sz="1050" dirty="0" smtClean="0">
              <a:solidFill>
                <a:schemeClr val="bg1"/>
              </a:solidFill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>
        <a:noFill/>
      </a:spPr>
      <a:bodyPr wrap="square" numCol="2" rtlCol="0">
        <a:spAutoFit/>
      </a:bodyPr>
      <a:lstStyle>
        <a:defPPr>
          <a:defRPr kumimoji="1" sz="900" dirty="0" smtClean="0"/>
        </a:defPPr>
      </a:lstStyle>
    </a:txDef>
  </a:objectDefaults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1005</TotalTime>
  <Words>271</Words>
  <Application>Microsoft Office PowerPoint</Application>
  <PresentationFormat>画面に合わせる (4:3)</PresentationFormat>
  <Paragraphs>218</Paragraphs>
  <Slides>4</Slides>
  <Notes>1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5" baseType="lpstr">
      <vt:lpstr>Office テーマ</vt:lpstr>
      <vt:lpstr>スライド 1</vt:lpstr>
      <vt:lpstr>スライド 2</vt:lpstr>
      <vt:lpstr>スライド 3</vt:lpstr>
      <vt:lpstr>スライド 4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yousuke</dc:creator>
  <cp:lastModifiedBy>yousuke</cp:lastModifiedBy>
  <cp:revision>67</cp:revision>
  <dcterms:created xsi:type="dcterms:W3CDTF">2011-12-17T01:56:20Z</dcterms:created>
  <dcterms:modified xsi:type="dcterms:W3CDTF">2011-12-22T21:01:32Z</dcterms:modified>
</cp:coreProperties>
</file>

<file path=docProps/thumbnail.jpeg>
</file>