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17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C96BB-CE2C-459C-B0AB-22212E6A3C7C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E150C-7E90-47B7-982A-FF32ED89D3F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98188-E03B-4634-A620-6C294E72EAB4}" type="datetimeFigureOut">
              <a:rPr kumimoji="1" lang="ja-JP" altLang="en-US" smtClean="0"/>
              <a:pPr/>
              <a:t>2013/6/22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42B01-485E-4404-84A9-AC15355FAE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正方形/長方形 107"/>
          <p:cNvSpPr/>
          <p:nvPr/>
        </p:nvSpPr>
        <p:spPr>
          <a:xfrm>
            <a:off x="3456" y="6211451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-1" y="537265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456" y="3376881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0" y="334314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-14684" y="619240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-14684" y="8882048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正方形/長方形 3"/>
          <p:cNvSpPr/>
          <p:nvPr/>
        </p:nvSpPr>
        <p:spPr>
          <a:xfrm>
            <a:off x="1849458" y="557640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“</a:t>
            </a:r>
            <a:r>
              <a:rPr lang="ja-JP" altLang="en-US" sz="2200" b="1" dirty="0" smtClean="0"/>
              <a:t>夜薔薇</a:t>
            </a:r>
            <a:r>
              <a:rPr kumimoji="1" lang="ja-JP" altLang="en-US" sz="2200" b="1" dirty="0" smtClean="0"/>
              <a:t>”　嶺岸優梨愛</a:t>
            </a:r>
            <a:endParaRPr kumimoji="1" lang="ja-JP" altLang="en-US" sz="2200" b="1" dirty="0"/>
          </a:p>
        </p:txBody>
      </p:sp>
      <p:cxnSp>
        <p:nvCxnSpPr>
          <p:cNvPr id="5" name="直線コネクタ 4"/>
          <p:cNvCxnSpPr/>
          <p:nvPr/>
        </p:nvCxnSpPr>
        <p:spPr>
          <a:xfrm rot="16200000" flipH="1">
            <a:off x="1751964" y="807932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 rot="16200000" flipH="1">
            <a:off x="6634774" y="951275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47"/>
          <p:cNvGrpSpPr/>
          <p:nvPr/>
        </p:nvGrpSpPr>
        <p:grpSpPr>
          <a:xfrm>
            <a:off x="3769852" y="1147743"/>
            <a:ext cx="3174558" cy="690"/>
            <a:chOff x="3500430" y="1357298"/>
            <a:chExt cx="5786478" cy="1588"/>
          </a:xfrm>
        </p:grpSpPr>
        <p:cxnSp>
          <p:nvCxnSpPr>
            <p:cNvPr id="9" name="直線コネクタ 8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直線コネクタ 11"/>
          <p:cNvCxnSpPr/>
          <p:nvPr/>
        </p:nvCxnSpPr>
        <p:spPr>
          <a:xfrm rot="10800000">
            <a:off x="1890392" y="599870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10800000">
            <a:off x="1772816" y="599870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2090341" y="590137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893896" y="604483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5400000">
            <a:off x="1902013" y="552369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rot="5400000">
            <a:off x="6785432" y="1147796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5400000">
            <a:off x="6785955" y="1187816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260648" y="2695109"/>
            <a:ext cx="9621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/>
              <a:t>Malice</a:t>
            </a:r>
            <a:r>
              <a:rPr lang="ja-JP" altLang="en-US" sz="1050" b="1" dirty="0" smtClean="0"/>
              <a:t>感染者</a:t>
            </a:r>
            <a:endParaRPr kumimoji="1" lang="ja-JP" altLang="en-US" sz="1050" b="1" dirty="0"/>
          </a:p>
        </p:txBody>
      </p:sp>
      <p:cxnSp>
        <p:nvCxnSpPr>
          <p:cNvPr id="62" name="直線コネクタ 61"/>
          <p:cNvCxnSpPr/>
          <p:nvPr/>
        </p:nvCxnSpPr>
        <p:spPr>
          <a:xfrm>
            <a:off x="1984" y="3126949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コネクタ 64"/>
          <p:cNvCxnSpPr>
            <a:stCxn id="22" idx="3"/>
          </p:cNvCxnSpPr>
          <p:nvPr/>
        </p:nvCxnSpPr>
        <p:spPr>
          <a:xfrm>
            <a:off x="1844824" y="1563125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999942" y="1220833"/>
            <a:ext cx="27174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i="1" dirty="0" smtClean="0"/>
              <a:t>「</a:t>
            </a:r>
            <a:r>
              <a:rPr lang="ja-JP" altLang="en-US" sz="1600" i="1" dirty="0" smtClean="0"/>
              <a:t>大丈夫？自分で、立てる？</a:t>
            </a:r>
            <a:r>
              <a:rPr kumimoji="1" lang="ja-JP" altLang="en-US" sz="1600" i="1" dirty="0" smtClean="0"/>
              <a:t>」</a:t>
            </a:r>
            <a:endParaRPr kumimoji="1" lang="ja-JP" altLang="en-US" sz="1600" i="1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844824" y="1578194"/>
            <a:ext cx="2520280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ja-JP" altLang="en-US" sz="800" dirty="0" smtClean="0"/>
              <a:t>　薔薇の騎士団、ナイツオブローゼスのトップ。嶺岸在処の姉でもある。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　</a:t>
            </a:r>
            <a:r>
              <a:rPr lang="en-US" altLang="ja-JP" sz="800" dirty="0" smtClean="0"/>
              <a:t>Malice</a:t>
            </a:r>
            <a:r>
              <a:rPr lang="ja-JP" altLang="en-US" sz="800" dirty="0" smtClean="0"/>
              <a:t>シンドロームのキャリアとして、薔薇の騎士団の庇護対象となっていた。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　現在の</a:t>
            </a:r>
            <a:r>
              <a:rPr kumimoji="1" lang="en-US" altLang="ja-JP" sz="800" dirty="0" smtClean="0"/>
              <a:t>Alice</a:t>
            </a:r>
            <a:r>
              <a:rPr kumimoji="1" lang="ja-JP" altLang="en-US" sz="800" dirty="0" smtClean="0"/>
              <a:t>の首魁、佐井波千路の裏切りにより落命している。</a:t>
            </a:r>
            <a:endParaRPr kumimoji="1" lang="en-US" altLang="ja-JP" sz="800" dirty="0" smtClean="0"/>
          </a:p>
          <a:p>
            <a:r>
              <a:rPr kumimoji="1" lang="ja-JP" altLang="en-US" sz="800" dirty="0" smtClean="0"/>
              <a:t>　当時、高校生。</a:t>
            </a:r>
            <a:endParaRPr kumimoji="1" lang="en-US" altLang="ja-JP" sz="800" dirty="0" smtClean="0"/>
          </a:p>
          <a:p>
            <a:endParaRPr kumimoji="1" lang="en-US" altLang="ja-JP" sz="800" dirty="0" smtClean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269854" y="1576626"/>
            <a:ext cx="252028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性別：女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年齢：１８歳（故）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</a:t>
            </a:r>
            <a:r>
              <a:rPr lang="ja-JP" altLang="en-US" sz="800" dirty="0" smtClean="0"/>
              <a:t>ピュア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シンドローム：モルフェウス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カヴァー：高校生</a:t>
            </a:r>
            <a:r>
              <a:rPr lang="en-US" altLang="ja-JP" sz="800" dirty="0" smtClean="0"/>
              <a:t>/</a:t>
            </a:r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2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6</a:t>
            </a:r>
            <a:r>
              <a:rPr lang="ja-JP" altLang="en-US" sz="800" dirty="0" smtClean="0"/>
              <a:t>　　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知覚</a:t>
            </a:r>
            <a:r>
              <a:rPr lang="en-US" altLang="ja-JP" sz="800" dirty="0" smtClean="0"/>
              <a:t>〉2</a:t>
            </a:r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3</a:t>
            </a:r>
            <a:r>
              <a:rPr kumimoji="1" lang="ja-JP" altLang="en-US" sz="800" dirty="0" smtClean="0"/>
              <a:t>　</a:t>
            </a:r>
            <a:r>
              <a:rPr kumimoji="1" lang="en-US" altLang="ja-JP" sz="800" dirty="0" smtClean="0"/>
              <a:t> </a:t>
            </a:r>
            <a:r>
              <a:rPr kumimoji="1" lang="ja-JP" altLang="en-US" sz="800" dirty="0" smtClean="0"/>
              <a:t>　</a:t>
            </a:r>
            <a:r>
              <a:rPr kumimoji="1" lang="en-US" altLang="ja-JP" sz="800" dirty="0" smtClean="0"/>
              <a:t>〈</a:t>
            </a:r>
            <a:r>
              <a:rPr lang="ja-JP" altLang="en-US" sz="800" dirty="0" smtClean="0"/>
              <a:t>意志</a:t>
            </a:r>
            <a:r>
              <a:rPr kumimoji="1" lang="en-US" altLang="ja-JP" sz="800" dirty="0" smtClean="0"/>
              <a:t>〉1&lt;</a:t>
            </a:r>
            <a:r>
              <a:rPr kumimoji="1" lang="ja-JP" altLang="en-US" sz="800" dirty="0" smtClean="0"/>
              <a:t>知識：医学</a:t>
            </a:r>
            <a:r>
              <a:rPr kumimoji="1" lang="en-US" altLang="ja-JP" sz="800" dirty="0" smtClean="0"/>
              <a:t>&gt;1</a:t>
            </a:r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交渉</a:t>
            </a:r>
            <a:r>
              <a:rPr lang="en-US" altLang="ja-JP" sz="800" dirty="0" smtClean="0"/>
              <a:t>〉1〈</a:t>
            </a:r>
            <a:r>
              <a:rPr lang="ja-JP" altLang="en-US" sz="800" dirty="0" smtClean="0"/>
              <a:t>情報：</a:t>
            </a:r>
            <a:r>
              <a:rPr lang="en-US" altLang="ja-JP" sz="800" dirty="0" smtClean="0"/>
              <a:t>Malice〉1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</a:t>
            </a:r>
            <a:r>
              <a:rPr lang="en-US" altLang="ja-JP" sz="800" dirty="0" smtClean="0"/>
              <a:t>27</a:t>
            </a:r>
            <a:r>
              <a:rPr kumimoji="1" lang="ja-JP" altLang="en-US" sz="800" dirty="0" smtClean="0"/>
              <a:t>　　　 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】15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</a:t>
            </a:r>
            <a:r>
              <a:rPr lang="en-US" altLang="ja-JP" sz="800" dirty="0" smtClean="0"/>
              <a:t>???</a:t>
            </a:r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《</a:t>
            </a:r>
            <a:r>
              <a:rPr lang="ja-JP" altLang="en-US" sz="800" dirty="0" smtClean="0"/>
              <a:t>灰色の薔薇</a:t>
            </a:r>
            <a:r>
              <a:rPr lang="en-US" altLang="ja-JP" sz="800" dirty="0" smtClean="0"/>
              <a:t>》</a:t>
            </a:r>
            <a:r>
              <a:rPr lang="ja-JP" altLang="en-US" sz="800" dirty="0" err="1" smtClean="0"/>
              <a:t>、</a:t>
            </a:r>
            <a:r>
              <a:rPr lang="en-US" altLang="ja-JP" sz="800" dirty="0" smtClean="0"/>
              <a:t>《</a:t>
            </a:r>
            <a:r>
              <a:rPr lang="ja-JP" altLang="en-US" sz="800" dirty="0" smtClean="0"/>
              <a:t>ヒールアシスト</a:t>
            </a:r>
            <a:r>
              <a:rPr lang="en-US" altLang="ja-JP" sz="800" dirty="0" smtClean="0"/>
              <a:t>》</a:t>
            </a:r>
            <a:r>
              <a:rPr lang="ja-JP" altLang="en-US" sz="800" dirty="0" err="1" smtClean="0"/>
              <a:t>、</a:t>
            </a:r>
            <a:r>
              <a:rPr lang="en-US" altLang="ja-JP" sz="800" dirty="0" smtClean="0"/>
              <a:t>《</a:t>
            </a:r>
            <a:r>
              <a:rPr lang="ja-JP" altLang="en-US" sz="800" dirty="0" smtClean="0"/>
              <a:t>夜薔薇の遺産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等</a:t>
            </a:r>
            <a:endParaRPr kumimoji="1" lang="en-US" altLang="ja-JP" sz="800" dirty="0" smtClean="0"/>
          </a:p>
        </p:txBody>
      </p:sp>
      <p:sp>
        <p:nvSpPr>
          <p:cNvPr id="71" name="正方形/長方形 70"/>
          <p:cNvSpPr/>
          <p:nvPr/>
        </p:nvSpPr>
        <p:spPr>
          <a:xfrm>
            <a:off x="1852915" y="3397256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“片羽”　</a:t>
            </a:r>
            <a:r>
              <a:rPr lang="ja-JP" altLang="en-US" sz="2200" b="1" dirty="0" smtClean="0"/>
              <a:t>嶺岸在処</a:t>
            </a:r>
            <a:endParaRPr kumimoji="1" lang="ja-JP" altLang="en-US" sz="2200" b="1" dirty="0"/>
          </a:p>
        </p:txBody>
      </p:sp>
      <p:cxnSp>
        <p:nvCxnSpPr>
          <p:cNvPr id="72" name="直線コネクタ 71"/>
          <p:cNvCxnSpPr/>
          <p:nvPr/>
        </p:nvCxnSpPr>
        <p:spPr>
          <a:xfrm rot="16200000" flipH="1">
            <a:off x="1755421" y="3647548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rot="16200000" flipH="1">
            <a:off x="6638231" y="3790891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グループ化 47"/>
          <p:cNvGrpSpPr/>
          <p:nvPr/>
        </p:nvGrpSpPr>
        <p:grpSpPr>
          <a:xfrm>
            <a:off x="3773309" y="3987359"/>
            <a:ext cx="3174558" cy="690"/>
            <a:chOff x="3500430" y="1357298"/>
            <a:chExt cx="5786478" cy="1588"/>
          </a:xfrm>
        </p:grpSpPr>
        <p:cxnSp>
          <p:nvCxnSpPr>
            <p:cNvPr id="75" name="直線コネクタ 74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直線コネクタ 77"/>
          <p:cNvCxnSpPr/>
          <p:nvPr/>
        </p:nvCxnSpPr>
        <p:spPr>
          <a:xfrm rot="10800000">
            <a:off x="1893849" y="3439486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 rot="10800000">
            <a:off x="1776273" y="3439486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>
            <a:off x="2093798" y="3429753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 rot="5400000">
            <a:off x="1897353" y="3444099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rot="5400000">
            <a:off x="1905470" y="3391985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 rot="5400000">
            <a:off x="6788889" y="398741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400000">
            <a:off x="6789412" y="402743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264105" y="5534725"/>
            <a:ext cx="12618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b="1" dirty="0" smtClean="0"/>
              <a:t>最後の薔薇の騎士</a:t>
            </a:r>
            <a:endParaRPr kumimoji="1" lang="ja-JP" altLang="en-US" sz="1050" b="1" dirty="0"/>
          </a:p>
        </p:txBody>
      </p:sp>
      <p:cxnSp>
        <p:nvCxnSpPr>
          <p:cNvPr id="87" name="直線コネクタ 86"/>
          <p:cNvCxnSpPr/>
          <p:nvPr/>
        </p:nvCxnSpPr>
        <p:spPr>
          <a:xfrm>
            <a:off x="-4084" y="5966565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/>
          <p:cNvCxnSpPr>
            <a:stCxn id="85" idx="3"/>
          </p:cNvCxnSpPr>
          <p:nvPr/>
        </p:nvCxnSpPr>
        <p:spPr>
          <a:xfrm>
            <a:off x="1848281" y="4402741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1844824" y="4060449"/>
            <a:ext cx="50337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i="1" dirty="0" smtClean="0"/>
              <a:t> 「これは、意地です。たとえ最後の一人になったとしても」</a:t>
            </a:r>
            <a:endParaRPr kumimoji="1" lang="ja-JP" altLang="en-US" sz="1600" i="1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4254260" y="4416242"/>
            <a:ext cx="275609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性別：男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年齢：１６歳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</a:t>
            </a:r>
            <a:r>
              <a:rPr lang="ja-JP" altLang="en-US" sz="800" dirty="0" smtClean="0"/>
              <a:t>クロス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シンドローム：オルクス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モルフェウス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カヴァー：薔薇の騎士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薔薇の騎士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3        〈</a:t>
            </a:r>
            <a:r>
              <a:rPr lang="ja-JP" altLang="en-US" sz="800" dirty="0" smtClean="0"/>
              <a:t>白兵</a:t>
            </a:r>
            <a:r>
              <a:rPr lang="en-US" altLang="ja-JP" sz="800" dirty="0" smtClean="0"/>
              <a:t>〉</a:t>
            </a:r>
            <a:r>
              <a:rPr lang="en-US" altLang="ja-JP" sz="800" dirty="0" smtClean="0"/>
              <a:t>3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回避</a:t>
            </a:r>
            <a:r>
              <a:rPr lang="en-US" altLang="ja-JP" sz="800" dirty="0" smtClean="0"/>
              <a:t>〉6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3</a:t>
            </a:r>
            <a:r>
              <a:rPr lang="ja-JP" altLang="en-US" sz="800" dirty="0" smtClean="0"/>
              <a:t>　　　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知覚</a:t>
            </a:r>
            <a:r>
              <a:rPr lang="en-US" altLang="ja-JP" sz="800" dirty="0" smtClean="0"/>
              <a:t>〉</a:t>
            </a:r>
            <a:r>
              <a:rPr lang="en-US" altLang="ja-JP" sz="800" dirty="0"/>
              <a:t>5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2</a:t>
            </a:r>
            <a:r>
              <a:rPr kumimoji="1" lang="ja-JP" altLang="en-US" sz="800" dirty="0" smtClean="0"/>
              <a:t>　　   </a:t>
            </a:r>
            <a:r>
              <a:rPr kumimoji="1" lang="en-US" altLang="ja-JP" sz="800" dirty="0" smtClean="0"/>
              <a:t>〈</a:t>
            </a:r>
            <a:r>
              <a:rPr kumimoji="1" lang="ja-JP" altLang="en-US" sz="800" dirty="0" smtClean="0"/>
              <a:t>知識：</a:t>
            </a:r>
            <a:r>
              <a:rPr lang="ja-JP" altLang="en-US" sz="800" dirty="0" smtClean="0"/>
              <a:t>レネゲイド</a:t>
            </a:r>
            <a:r>
              <a:rPr kumimoji="1" lang="en-US" altLang="ja-JP" sz="800" dirty="0" smtClean="0"/>
              <a:t>〉1</a:t>
            </a:r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</a:t>
            </a:r>
            <a:r>
              <a:rPr lang="ja-JP" altLang="en-US" sz="800" dirty="0"/>
              <a:t> </a:t>
            </a:r>
            <a:r>
              <a:rPr lang="en-US" altLang="ja-JP" sz="800" dirty="0" smtClean="0"/>
              <a:t>3</a:t>
            </a:r>
            <a:r>
              <a:rPr lang="ja-JP" altLang="en-US" sz="800" dirty="0" smtClean="0"/>
              <a:t>　　　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調達</a:t>
            </a:r>
            <a:r>
              <a:rPr lang="en-US" altLang="ja-JP" sz="800" dirty="0" smtClean="0"/>
              <a:t>〉4〈</a:t>
            </a:r>
            <a:r>
              <a:rPr lang="ja-JP" altLang="en-US" sz="800" dirty="0" smtClean="0"/>
              <a:t>情報</a:t>
            </a:r>
            <a:r>
              <a:rPr lang="en-US" altLang="ja-JP" sz="800" dirty="0" smtClean="0"/>
              <a:t>:</a:t>
            </a:r>
            <a:r>
              <a:rPr lang="ja-JP" altLang="en-US" sz="800" dirty="0" smtClean="0"/>
              <a:t>ＵＧＮ</a:t>
            </a:r>
            <a:r>
              <a:rPr lang="en-US" altLang="ja-JP" sz="800" smtClean="0"/>
              <a:t>〉</a:t>
            </a:r>
            <a:r>
              <a:rPr lang="en-US" altLang="ja-JP" sz="800" smtClean="0"/>
              <a:t>2 </a:t>
            </a:r>
            <a:r>
              <a:rPr lang="ja-JP" altLang="en-US" sz="800" smtClean="0"/>
              <a:t>他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</a:t>
            </a:r>
            <a:r>
              <a:rPr lang="en-US" altLang="ja-JP" sz="800" dirty="0" smtClean="0"/>
              <a:t>28</a:t>
            </a:r>
            <a:r>
              <a:rPr kumimoji="1" lang="ja-JP" altLang="en-US" sz="800" dirty="0" smtClean="0"/>
              <a:t>　　　　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</a:t>
            </a:r>
            <a:r>
              <a:rPr lang="en-US" altLang="ja-JP" sz="800" dirty="0" smtClean="0"/>
              <a:t>13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</a:t>
            </a:r>
            <a:r>
              <a:rPr lang="en-US" altLang="ja-JP" sz="800" dirty="0" smtClean="0"/>
              <a:t>63%</a:t>
            </a:r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《</a:t>
            </a:r>
            <a:r>
              <a:rPr lang="ja-JP" altLang="en-US" sz="800" dirty="0" smtClean="0"/>
              <a:t>薔薇の騎士</a:t>
            </a:r>
            <a:r>
              <a:rPr lang="en-US" altLang="ja-JP" sz="800" dirty="0" smtClean="0"/>
              <a:t>》《</a:t>
            </a:r>
            <a:r>
              <a:rPr lang="ja-JP" altLang="en-US" sz="800" dirty="0" smtClean="0"/>
              <a:t>騎士の遺産</a:t>
            </a:r>
            <a:r>
              <a:rPr lang="en-US" altLang="ja-JP" sz="800" dirty="0" smtClean="0"/>
              <a:t>》《</a:t>
            </a:r>
            <a:r>
              <a:rPr lang="ja-JP" altLang="en-US" sz="800" dirty="0" smtClean="0"/>
              <a:t>オーバーロード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他</a:t>
            </a:r>
            <a:endParaRPr kumimoji="1" lang="en-US" altLang="ja-JP" sz="800" dirty="0" smtClean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1825774" y="4413568"/>
            <a:ext cx="252028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ja-JP" altLang="en-US" sz="800" dirty="0" smtClean="0"/>
              <a:t>　薔薇の騎士団、最後の薔薇の騎士。嶺岸優梨愛の弟である。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　姉が薔薇の騎士団の庇護対象になった際、姉を守るために入団した。姉の最期を看取ったのち、オーヴァードとして覚醒した。</a:t>
            </a:r>
            <a:endParaRPr lang="en-US" altLang="ja-JP" sz="800" dirty="0" smtClean="0"/>
          </a:p>
          <a:p>
            <a:r>
              <a:rPr lang="ja-JP" altLang="en-US" sz="800" dirty="0" smtClean="0"/>
              <a:t>　現在は内藤</a:t>
            </a:r>
            <a:r>
              <a:rPr lang="ja-JP" altLang="en-US" sz="800" dirty="0" err="1" smtClean="0"/>
              <a:t>ぴ</a:t>
            </a:r>
            <a:r>
              <a:rPr lang="ja-JP" altLang="en-US" sz="800" dirty="0" smtClean="0"/>
              <a:t>よりと共に</a:t>
            </a:r>
            <a:r>
              <a:rPr lang="en-US" altLang="ja-JP" sz="800" dirty="0" smtClean="0"/>
              <a:t>Alice</a:t>
            </a:r>
            <a:r>
              <a:rPr lang="ja-JP" altLang="en-US" sz="800" dirty="0" smtClean="0"/>
              <a:t>の動向を探りながら、姉の仇であるアド・マギカと佐井波千路を追う。</a:t>
            </a:r>
            <a:endParaRPr lang="en-US" altLang="ja-JP" sz="800" dirty="0" smtClean="0"/>
          </a:p>
          <a:p>
            <a:r>
              <a:rPr lang="ja-JP" altLang="en-US" sz="800" dirty="0" smtClean="0"/>
              <a:t>　その実力は確かであり、アド・マギカと同等の力を持つと言われている。</a:t>
            </a:r>
            <a:endParaRPr lang="en-US" altLang="ja-JP" sz="800" dirty="0" smtClean="0"/>
          </a:p>
          <a:p>
            <a:r>
              <a:rPr lang="ja-JP" altLang="en-US" sz="800" dirty="0" smtClean="0"/>
              <a:t>　彼が戦いの中で獲得した、長剣を作成し、破壊しながら戦うというスタイルは、仲間を奪った</a:t>
            </a:r>
            <a:r>
              <a:rPr lang="en-US" altLang="ja-JP" sz="800" dirty="0" smtClean="0"/>
              <a:t>Malice</a:t>
            </a:r>
            <a:r>
              <a:rPr lang="ja-JP" altLang="en-US" sz="800" dirty="0" smtClean="0"/>
              <a:t>の力への怒りや哀しみの現れなのかもしれない。</a:t>
            </a:r>
            <a:endParaRPr lang="en-US" altLang="ja-JP" sz="800" dirty="0" smtClean="0"/>
          </a:p>
        </p:txBody>
      </p:sp>
      <p:cxnSp>
        <p:nvCxnSpPr>
          <p:cNvPr id="92" name="直線コネクタ 91"/>
          <p:cNvCxnSpPr/>
          <p:nvPr/>
        </p:nvCxnSpPr>
        <p:spPr>
          <a:xfrm>
            <a:off x="0" y="50796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正方形/長方形 93"/>
          <p:cNvSpPr/>
          <p:nvPr/>
        </p:nvSpPr>
        <p:spPr>
          <a:xfrm>
            <a:off x="1852915" y="6231826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/>
              <a:t>“</a:t>
            </a:r>
            <a:r>
              <a:rPr lang="ja-JP" altLang="en-US" sz="2000" b="1" dirty="0" smtClean="0"/>
              <a:t>ナビゲーター</a:t>
            </a:r>
            <a:r>
              <a:rPr kumimoji="1" lang="ja-JP" altLang="en-US" sz="2000" b="1" dirty="0" smtClean="0"/>
              <a:t>”　</a:t>
            </a:r>
            <a:r>
              <a:rPr lang="ja-JP" altLang="en-US" sz="2000" b="1" dirty="0" smtClean="0"/>
              <a:t>内藤</a:t>
            </a:r>
            <a:r>
              <a:rPr lang="ja-JP" altLang="en-US" sz="2000" b="1" dirty="0" err="1" smtClean="0"/>
              <a:t>ぴ</a:t>
            </a:r>
            <a:r>
              <a:rPr lang="ja-JP" altLang="en-US" sz="2000" b="1" dirty="0" smtClean="0"/>
              <a:t>より</a:t>
            </a:r>
            <a:endParaRPr kumimoji="1" lang="ja-JP" altLang="en-US" sz="2000" b="1" dirty="0"/>
          </a:p>
        </p:txBody>
      </p:sp>
      <p:cxnSp>
        <p:nvCxnSpPr>
          <p:cNvPr id="95" name="直線コネクタ 94"/>
          <p:cNvCxnSpPr/>
          <p:nvPr/>
        </p:nvCxnSpPr>
        <p:spPr>
          <a:xfrm rot="16200000" flipH="1">
            <a:off x="1755421" y="6482118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/>
          <p:cNvCxnSpPr/>
          <p:nvPr/>
        </p:nvCxnSpPr>
        <p:spPr>
          <a:xfrm rot="16200000" flipH="1">
            <a:off x="6638231" y="6625461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グループ化 47"/>
          <p:cNvGrpSpPr/>
          <p:nvPr/>
        </p:nvGrpSpPr>
        <p:grpSpPr>
          <a:xfrm>
            <a:off x="3773309" y="6821929"/>
            <a:ext cx="3174558" cy="690"/>
            <a:chOff x="3500430" y="1357298"/>
            <a:chExt cx="5786478" cy="1588"/>
          </a:xfrm>
        </p:grpSpPr>
        <p:cxnSp>
          <p:nvCxnSpPr>
            <p:cNvPr id="98" name="直線コネクタ 97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直線コネクタ 100"/>
          <p:cNvCxnSpPr/>
          <p:nvPr/>
        </p:nvCxnSpPr>
        <p:spPr>
          <a:xfrm rot="10800000">
            <a:off x="1893849" y="6274056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 rot="10800000">
            <a:off x="1776273" y="6274056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2093798" y="6254798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 rot="5400000">
            <a:off x="1897353" y="6278669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 rot="5400000">
            <a:off x="1905470" y="6226555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 rot="5400000">
            <a:off x="6788889" y="682198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rot="5400000">
            <a:off x="6789412" y="686200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476672" y="8369295"/>
            <a:ext cx="9925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 smtClean="0"/>
              <a:t>薔薇の騎士団</a:t>
            </a:r>
            <a:endParaRPr kumimoji="1" lang="ja-JP" altLang="en-US" sz="1050" b="1" dirty="0"/>
          </a:p>
        </p:txBody>
      </p:sp>
      <p:cxnSp>
        <p:nvCxnSpPr>
          <p:cNvPr id="110" name="直線コネクタ 109"/>
          <p:cNvCxnSpPr/>
          <p:nvPr/>
        </p:nvCxnSpPr>
        <p:spPr>
          <a:xfrm>
            <a:off x="-4084" y="8801135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>
            <a:stCxn id="108" idx="3"/>
          </p:cNvCxnSpPr>
          <p:nvPr/>
        </p:nvCxnSpPr>
        <p:spPr>
          <a:xfrm>
            <a:off x="1848281" y="7237311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テキスト ボックス 111"/>
          <p:cNvSpPr txBox="1"/>
          <p:nvPr/>
        </p:nvSpPr>
        <p:spPr>
          <a:xfrm>
            <a:off x="2173125" y="6895019"/>
            <a:ext cx="42082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i="1" dirty="0" smtClean="0"/>
              <a:t> 「私達は、誰かをまもるためにいるんですから」</a:t>
            </a:r>
            <a:endParaRPr kumimoji="1" lang="ja-JP" altLang="en-US" sz="1600" i="1" dirty="0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4254260" y="7250812"/>
            <a:ext cx="275609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性別：女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</a:t>
            </a:r>
            <a:r>
              <a:rPr lang="en-US" altLang="ja-JP" sz="800" dirty="0" smtClean="0"/>
              <a:t>14</a:t>
            </a:r>
            <a:r>
              <a:rPr lang="ja-JP" altLang="en-US" sz="800" dirty="0" smtClean="0"/>
              <a:t>歳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ブリード：クロスブリード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シンドローム：ブラックドッグ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オルクス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</a:t>
            </a:r>
            <a:r>
              <a:rPr lang="en-US" altLang="ja-JP" sz="800" dirty="0" smtClean="0"/>
              <a:t>UGN</a:t>
            </a:r>
            <a:r>
              <a:rPr lang="ja-JP" altLang="en-US" sz="800" dirty="0" smtClean="0"/>
              <a:t>エージェント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中学生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2        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　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</a:t>
            </a:r>
            <a:r>
              <a:rPr lang="en-US" altLang="ja-JP" sz="800" dirty="0"/>
              <a:t>2</a:t>
            </a:r>
            <a:r>
              <a:rPr kumimoji="1" lang="ja-JP" altLang="en-US" sz="800" dirty="0" smtClean="0"/>
              <a:t>　　   </a:t>
            </a:r>
            <a:r>
              <a:rPr kumimoji="1" lang="en-US" altLang="ja-JP" sz="800" dirty="0" smtClean="0"/>
              <a:t>〈</a:t>
            </a:r>
            <a:r>
              <a:rPr lang="en-US" altLang="ja-JP" sz="800" dirty="0" smtClean="0"/>
              <a:t>RC</a:t>
            </a:r>
            <a:r>
              <a:rPr kumimoji="1" lang="en-US" altLang="ja-JP" sz="800" dirty="0" smtClean="0"/>
              <a:t>〉1</a:t>
            </a:r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</a:t>
            </a:r>
            <a:r>
              <a:rPr lang="ja-JP" altLang="en-US" sz="800" dirty="0"/>
              <a:t> </a:t>
            </a:r>
            <a:r>
              <a:rPr lang="en-US" altLang="ja-JP" sz="800" dirty="0"/>
              <a:t>3</a:t>
            </a:r>
            <a:r>
              <a:rPr lang="ja-JP" altLang="en-US" sz="800" dirty="0" smtClean="0"/>
              <a:t>　　　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調達</a:t>
            </a:r>
            <a:r>
              <a:rPr lang="en-US" altLang="ja-JP" sz="800" dirty="0" smtClean="0"/>
              <a:t>〉6〈</a:t>
            </a:r>
            <a:r>
              <a:rPr lang="ja-JP" altLang="en-US" sz="800" dirty="0" smtClean="0"/>
              <a:t>情報：</a:t>
            </a:r>
            <a:r>
              <a:rPr lang="en-US" altLang="ja-JP" sz="800" dirty="0" smtClean="0"/>
              <a:t>Alice〉3</a:t>
            </a:r>
            <a:r>
              <a:rPr lang="ja-JP" altLang="en-US" sz="800" dirty="0" err="1" smtClean="0"/>
              <a:t>、</a:t>
            </a:r>
            <a:r>
              <a:rPr lang="ja-JP" altLang="en-US" sz="800" dirty="0" smtClean="0"/>
              <a:t>他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</a:t>
            </a:r>
            <a:r>
              <a:rPr lang="en-US" altLang="ja-JP" sz="800" dirty="0" smtClean="0"/>
              <a:t>27</a:t>
            </a:r>
            <a:r>
              <a:rPr kumimoji="1" lang="ja-JP" altLang="en-US" sz="800" dirty="0" smtClean="0"/>
              <a:t>　　　　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</a:t>
            </a:r>
            <a:r>
              <a:rPr lang="en-US" altLang="ja-JP" sz="800" dirty="0"/>
              <a:t>7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</a:t>
            </a:r>
            <a:r>
              <a:rPr lang="en-US" altLang="ja-JP" sz="800" dirty="0" smtClean="0"/>
              <a:t>41%</a:t>
            </a:r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《</a:t>
            </a:r>
            <a:r>
              <a:rPr lang="ja-JP" altLang="en-US" sz="800" dirty="0" smtClean="0"/>
              <a:t>ヒールアシスト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３、</a:t>
            </a:r>
            <a:r>
              <a:rPr lang="en-US" altLang="ja-JP" sz="800" dirty="0" smtClean="0"/>
              <a:t>《</a:t>
            </a:r>
            <a:r>
              <a:rPr lang="ja-JP" altLang="en-US" sz="800" dirty="0" smtClean="0"/>
              <a:t>カスタムＰＣ・ＰＹＲ</a:t>
            </a:r>
            <a:r>
              <a:rPr lang="en-US" altLang="ja-JP" sz="800" dirty="0" smtClean="0"/>
              <a:t>》</a:t>
            </a:r>
            <a:r>
              <a:rPr lang="ja-JP" altLang="en-US" sz="800" dirty="0" err="1" smtClean="0"/>
              <a:t>、</a:t>
            </a:r>
            <a:r>
              <a:rPr lang="en-US" altLang="ja-JP" sz="800" dirty="0" smtClean="0"/>
              <a:t>《</a:t>
            </a:r>
            <a:r>
              <a:rPr lang="ja-JP" altLang="en-US" sz="800" dirty="0" smtClean="0"/>
              <a:t>猫の道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他</a:t>
            </a:r>
            <a:endParaRPr kumimoji="1" lang="en-US" altLang="ja-JP" sz="800" dirty="0" smtClean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825774" y="7248138"/>
            <a:ext cx="252028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ja-JP" altLang="en-US" sz="800" dirty="0" smtClean="0"/>
              <a:t>　薔薇の騎士団、非戦闘員。薔薇の騎士団を設立時から支える、薔薇の騎士団の導き手。</a:t>
            </a:r>
            <a:endParaRPr lang="en-US" altLang="ja-JP" sz="800" dirty="0" smtClean="0"/>
          </a:p>
          <a:p>
            <a:r>
              <a:rPr lang="ja-JP" altLang="en-US" sz="800" dirty="0" smtClean="0"/>
              <a:t>　内藤</a:t>
            </a:r>
            <a:r>
              <a:rPr lang="ja-JP" altLang="en-US" sz="800" dirty="0" err="1" smtClean="0"/>
              <a:t>ぴ</a:t>
            </a:r>
            <a:r>
              <a:rPr lang="ja-JP" altLang="en-US" sz="800" dirty="0" smtClean="0"/>
              <a:t>よりは、４年前にＵＧＮから派遣されたＵＧＮの非戦闘員。加入時期もあり、優梨愛、在処とはよく知った仲。</a:t>
            </a:r>
            <a:endParaRPr lang="en-US" altLang="ja-JP" sz="800" dirty="0" smtClean="0"/>
          </a:p>
          <a:p>
            <a:r>
              <a:rPr lang="ja-JP" altLang="en-US" sz="800" dirty="0" smtClean="0"/>
              <a:t>　２年前の事件では、在処の覚醒により奇跡的に生還した。</a:t>
            </a:r>
            <a:endParaRPr lang="en-US" altLang="ja-JP" sz="800" dirty="0" smtClean="0"/>
          </a:p>
          <a:p>
            <a:r>
              <a:rPr lang="ja-JP" altLang="en-US" sz="800" dirty="0" smtClean="0"/>
              <a:t>　オーヴァードとして、何の力も持たない彼女だが、この２年間、ＵＧＮと連携を取りながら在処を支えている。</a:t>
            </a:r>
            <a:endParaRPr lang="en-US" altLang="ja-JP" sz="800" dirty="0" smtClean="0"/>
          </a:p>
          <a:p>
            <a:endParaRPr lang="en-US" altLang="ja-JP" sz="800" dirty="0" smtClean="0"/>
          </a:p>
          <a:p>
            <a:endParaRPr lang="en-US" altLang="ja-JP" sz="800" dirty="0" smtClean="0"/>
          </a:p>
          <a:p>
            <a:endParaRPr lang="en-US" altLang="ja-JP" sz="800" dirty="0" smtClean="0"/>
          </a:p>
        </p:txBody>
      </p:sp>
      <p:cxnSp>
        <p:nvCxnSpPr>
          <p:cNvPr id="115" name="直線コネクタ 114"/>
          <p:cNvCxnSpPr/>
          <p:nvPr/>
        </p:nvCxnSpPr>
        <p:spPr>
          <a:xfrm>
            <a:off x="0" y="395536"/>
            <a:ext cx="685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テキスト ボックス 116"/>
          <p:cNvSpPr txBox="1"/>
          <p:nvPr/>
        </p:nvSpPr>
        <p:spPr>
          <a:xfrm>
            <a:off x="2996952" y="539552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schemeClr val="bg1"/>
                </a:solidFill>
              </a:rPr>
              <a:t>ナイツ オブ ローズ</a:t>
            </a:r>
            <a:endParaRPr kumimoji="1" lang="ja-JP" altLang="en-US" sz="1050" dirty="0" smtClean="0">
              <a:solidFill>
                <a:schemeClr val="bg1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4336529" y="558602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schemeClr val="bg1"/>
                </a:solidFill>
              </a:rPr>
              <a:t>みねぎし　ゆり</a:t>
            </a:r>
            <a:r>
              <a:rPr lang="ja-JP" altLang="en-US" sz="1050" dirty="0" err="1" smtClean="0">
                <a:solidFill>
                  <a:schemeClr val="bg1"/>
                </a:solidFill>
              </a:rPr>
              <a:t>あ</a:t>
            </a:r>
            <a:endParaRPr kumimoji="1" lang="ja-JP" altLang="en-US" sz="1050" dirty="0" smtClean="0">
              <a:solidFill>
                <a:schemeClr val="bg1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3140968" y="3401030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schemeClr val="bg1"/>
                </a:solidFill>
              </a:rPr>
              <a:t>ピクシー</a:t>
            </a:r>
            <a:endParaRPr kumimoji="1" lang="ja-JP" altLang="en-US" sz="1050" dirty="0" smtClean="0">
              <a:solidFill>
                <a:schemeClr val="bg1"/>
              </a:solidFill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93096" y="3400822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schemeClr val="bg1"/>
                </a:solidFill>
              </a:rPr>
              <a:t>みねぎし　ありか</a:t>
            </a:r>
            <a:endParaRPr kumimoji="1" lang="ja-JP" altLang="en-US" sz="1050" dirty="0" smtClean="0">
              <a:solidFill>
                <a:schemeClr val="bg1"/>
              </a:solidFill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653136" y="6228184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kumimoji="1" lang="ja-JP" altLang="en-US" sz="1050" dirty="0" smtClean="0">
                <a:solidFill>
                  <a:schemeClr val="bg1"/>
                </a:solidFill>
              </a:rPr>
              <a:t>うちふじ　</a:t>
            </a:r>
            <a:r>
              <a:rPr kumimoji="1" lang="ja-JP" altLang="en-US" sz="1050" dirty="0" err="1" smtClean="0">
                <a:solidFill>
                  <a:schemeClr val="bg1"/>
                </a:solidFill>
              </a:rPr>
              <a:t>ぴ</a:t>
            </a:r>
            <a:r>
              <a:rPr kumimoji="1" lang="ja-JP" altLang="en-US" sz="1050" dirty="0" smtClean="0">
                <a:solidFill>
                  <a:schemeClr val="bg1"/>
                </a:solidFill>
              </a:rPr>
              <a:t>より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正方形/長方形 116"/>
          <p:cNvSpPr/>
          <p:nvPr/>
        </p:nvSpPr>
        <p:spPr>
          <a:xfrm>
            <a:off x="1852915" y="6231826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“</a:t>
            </a:r>
            <a:r>
              <a:rPr lang="ja-JP" altLang="en-US" sz="2200" b="1" dirty="0" smtClean="0"/>
              <a:t>魔の器</a:t>
            </a:r>
            <a:r>
              <a:rPr kumimoji="1" lang="ja-JP" altLang="en-US" sz="2200" b="1" dirty="0" smtClean="0"/>
              <a:t>”　アド・マギカ</a:t>
            </a:r>
            <a:endParaRPr kumimoji="1" lang="ja-JP" altLang="en-US" sz="2200" b="1" dirty="0"/>
          </a:p>
        </p:txBody>
      </p:sp>
      <p:sp>
        <p:nvSpPr>
          <p:cNvPr id="22" name="正方形/長方形 21"/>
          <p:cNvSpPr/>
          <p:nvPr/>
        </p:nvSpPr>
        <p:spPr>
          <a:xfrm>
            <a:off x="-1" y="537265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456" y="3376881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0" y="334314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-14684" y="619240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-14684" y="8882048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正方形/長方形 3"/>
          <p:cNvSpPr/>
          <p:nvPr/>
        </p:nvSpPr>
        <p:spPr>
          <a:xfrm>
            <a:off x="1849458" y="557640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0" b="1" dirty="0" smtClean="0"/>
              <a:t>“</a:t>
            </a:r>
            <a:r>
              <a:rPr lang="ja-JP" altLang="en-US" sz="2200" dirty="0" smtClean="0"/>
              <a:t>留学生</a:t>
            </a:r>
            <a:r>
              <a:rPr lang="ja-JP" altLang="en-US" sz="2200" b="1" dirty="0" smtClean="0"/>
              <a:t>”　ファイーナ・ローシャ</a:t>
            </a:r>
            <a:endParaRPr lang="ja-JP" altLang="en-US" sz="2200" b="1" dirty="0"/>
          </a:p>
        </p:txBody>
      </p:sp>
      <p:cxnSp>
        <p:nvCxnSpPr>
          <p:cNvPr id="5" name="直線コネクタ 4"/>
          <p:cNvCxnSpPr/>
          <p:nvPr/>
        </p:nvCxnSpPr>
        <p:spPr>
          <a:xfrm rot="16200000" flipH="1">
            <a:off x="1751964" y="807932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 rot="16200000" flipH="1">
            <a:off x="6634774" y="951275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グループ化 47"/>
          <p:cNvGrpSpPr/>
          <p:nvPr/>
        </p:nvGrpSpPr>
        <p:grpSpPr>
          <a:xfrm>
            <a:off x="3769852" y="1147743"/>
            <a:ext cx="3174558" cy="690"/>
            <a:chOff x="3500430" y="1357298"/>
            <a:chExt cx="5786478" cy="1588"/>
          </a:xfrm>
        </p:grpSpPr>
        <p:cxnSp>
          <p:nvCxnSpPr>
            <p:cNvPr id="9" name="直線コネクタ 8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直線コネクタ 11"/>
          <p:cNvCxnSpPr/>
          <p:nvPr/>
        </p:nvCxnSpPr>
        <p:spPr>
          <a:xfrm rot="10800000">
            <a:off x="1890392" y="599870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10800000">
            <a:off x="1772816" y="599870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2090341" y="590137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893896" y="604483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5400000">
            <a:off x="1902013" y="552369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rot="5400000">
            <a:off x="6785432" y="1147796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5400000">
            <a:off x="6785955" y="1187816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569403" y="2695109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b="1" dirty="0" smtClean="0"/>
              <a:t>女子高生</a:t>
            </a:r>
            <a:endParaRPr kumimoji="1" lang="ja-JP" altLang="en-US" sz="1050" b="1" dirty="0"/>
          </a:p>
        </p:txBody>
      </p:sp>
      <p:cxnSp>
        <p:nvCxnSpPr>
          <p:cNvPr id="62" name="直線コネクタ 61"/>
          <p:cNvCxnSpPr/>
          <p:nvPr/>
        </p:nvCxnSpPr>
        <p:spPr>
          <a:xfrm>
            <a:off x="1984" y="3126949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コネクタ 64"/>
          <p:cNvCxnSpPr>
            <a:stCxn id="22" idx="3"/>
          </p:cNvCxnSpPr>
          <p:nvPr/>
        </p:nvCxnSpPr>
        <p:spPr>
          <a:xfrm>
            <a:off x="1844824" y="1563125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132856" y="1220833"/>
            <a:ext cx="4373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i="1" dirty="0" smtClean="0"/>
              <a:t>「</a:t>
            </a:r>
            <a:r>
              <a:rPr lang="ja-JP" altLang="en-US" sz="1600" i="1" dirty="0" smtClean="0"/>
              <a:t>おぉーイ！今日も宿題、見せてくれませんカ？ </a:t>
            </a:r>
            <a:r>
              <a:rPr kumimoji="1" lang="ja-JP" altLang="en-US" sz="1600" i="1" dirty="0" smtClean="0"/>
              <a:t>」</a:t>
            </a:r>
            <a:endParaRPr kumimoji="1" lang="ja-JP" altLang="en-US" sz="1600" i="1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844824" y="1578194"/>
            <a:ext cx="252028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ja-JP" altLang="en-US" sz="800" dirty="0" smtClean="0"/>
              <a:t>　クラスメイト。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　ロシア人留学生で、高校入学時にこの街へと引っ越してきた。</a:t>
            </a:r>
            <a:endParaRPr lang="en-US" altLang="ja-JP" sz="800" dirty="0" smtClean="0"/>
          </a:p>
          <a:p>
            <a:r>
              <a:rPr lang="ja-JP" altLang="en-US" sz="800" dirty="0" smtClean="0"/>
              <a:t>　性格は明るく、努力家であること、　銀髪・長髪・蒼眼と言うこともあり、男子生徒に人気がある。</a:t>
            </a:r>
            <a:endParaRPr lang="en-US" altLang="ja-JP" sz="800" dirty="0" smtClean="0"/>
          </a:p>
          <a:p>
            <a:r>
              <a:rPr lang="ja-JP" altLang="en-US" sz="800" dirty="0" smtClean="0"/>
              <a:t>　忘れ物がやや多いのが珠に瑕。周囲から宿題を教えてもらう姿などが、教室での風物詩となっている。</a:t>
            </a:r>
            <a:endParaRPr lang="en-US" altLang="ja-JP" sz="800" dirty="0" smtClean="0"/>
          </a:p>
          <a:p>
            <a:r>
              <a:rPr kumimoji="1" lang="ja-JP" altLang="en-US" sz="800" dirty="0" smtClean="0"/>
              <a:t>　教師側からも、慣れない日本語で苦労している、と言うことで半ば黙認されている。</a:t>
            </a:r>
            <a:endParaRPr kumimoji="1" lang="en-US" altLang="ja-JP" sz="800" dirty="0" smtClean="0"/>
          </a:p>
          <a:p>
            <a:r>
              <a:rPr kumimoji="1" lang="ja-JP" altLang="en-US" sz="800" dirty="0" smtClean="0"/>
              <a:t>　なお、成績自体は日本語以外優秀。</a:t>
            </a:r>
            <a:endParaRPr kumimoji="1" lang="en-US" altLang="ja-JP" sz="800" dirty="0" smtClean="0"/>
          </a:p>
          <a:p>
            <a:endParaRPr lang="en-US" altLang="ja-JP" sz="800" dirty="0" smtClean="0"/>
          </a:p>
          <a:p>
            <a:r>
              <a:rPr kumimoji="1" lang="ja-JP" altLang="en-US" sz="800" dirty="0" smtClean="0"/>
              <a:t>クラスでの相性は</a:t>
            </a:r>
            <a:r>
              <a:rPr kumimoji="1" lang="en-US" altLang="ja-JP" sz="800" dirty="0" smtClean="0"/>
              <a:t>’</a:t>
            </a:r>
            <a:r>
              <a:rPr kumimoji="1" lang="ja-JP" altLang="en-US" sz="800" dirty="0" smtClean="0"/>
              <a:t>ファイ</a:t>
            </a:r>
            <a:r>
              <a:rPr kumimoji="1" lang="en-US" altLang="ja-JP" sz="800" dirty="0" smtClean="0"/>
              <a:t>’</a:t>
            </a:r>
            <a:r>
              <a:rPr kumimoji="1" lang="ja-JP" altLang="en-US" sz="800" dirty="0" err="1" smtClean="0"/>
              <a:t>。</a:t>
            </a:r>
            <a:endParaRPr kumimoji="1" lang="en-US" altLang="ja-JP" sz="800" dirty="0" smtClean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269854" y="1576626"/>
            <a:ext cx="252028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性別：女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年齢：１</a:t>
            </a:r>
            <a:r>
              <a:rPr lang="en-US" altLang="ja-JP" sz="800" dirty="0" smtClean="0"/>
              <a:t>7</a:t>
            </a:r>
            <a:r>
              <a:rPr lang="ja-JP" altLang="en-US" sz="800" dirty="0" smtClean="0"/>
              <a:t>歳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</a:t>
            </a:r>
            <a:r>
              <a:rPr lang="ja-JP" altLang="en-US" sz="800" dirty="0" smtClean="0"/>
              <a:t>なし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シンドローム：なし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カヴァー：高校生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ロシア人高校生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2</a:t>
            </a:r>
            <a:r>
              <a:rPr kumimoji="1" lang="ja-JP" altLang="en-US" sz="800" dirty="0" smtClean="0"/>
              <a:t>　　</a:t>
            </a:r>
            <a:r>
              <a:rPr kumimoji="1" lang="en-US" altLang="ja-JP" sz="800" dirty="0" smtClean="0"/>
              <a:t>〈</a:t>
            </a:r>
            <a:r>
              <a:rPr kumimoji="1" lang="ja-JP" altLang="en-US" sz="800" dirty="0" smtClean="0"/>
              <a:t>運転：</a:t>
            </a:r>
            <a:r>
              <a:rPr lang="ja-JP" altLang="en-US" sz="800" dirty="0" smtClean="0"/>
              <a:t>二輪</a:t>
            </a:r>
            <a:r>
              <a:rPr kumimoji="1" lang="en-US" altLang="ja-JP" sz="800" dirty="0" smtClean="0"/>
              <a:t>〉</a:t>
            </a:r>
            <a:r>
              <a:rPr lang="en-US" altLang="ja-JP" sz="800" dirty="0" smtClean="0"/>
              <a:t>2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芸術：料理</a:t>
            </a:r>
            <a:r>
              <a:rPr lang="en-US" altLang="ja-JP" sz="800" dirty="0" smtClean="0"/>
              <a:t>〉1</a:t>
            </a:r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3</a:t>
            </a:r>
            <a:r>
              <a:rPr kumimoji="1" lang="ja-JP" altLang="en-US" sz="800" dirty="0" smtClean="0"/>
              <a:t>　</a:t>
            </a:r>
            <a:r>
              <a:rPr kumimoji="1" lang="en-US" altLang="ja-JP" sz="800" dirty="0" smtClean="0"/>
              <a:t> </a:t>
            </a:r>
            <a:r>
              <a:rPr kumimoji="1" lang="ja-JP" altLang="en-US" sz="800" dirty="0" smtClean="0"/>
              <a:t>　</a:t>
            </a:r>
            <a:r>
              <a:rPr kumimoji="1" lang="en-US" altLang="ja-JP" sz="800" dirty="0" smtClean="0"/>
              <a:t>〈</a:t>
            </a:r>
            <a:r>
              <a:rPr lang="ja-JP" altLang="en-US" sz="800" dirty="0" smtClean="0"/>
              <a:t>知識：ライトノベル</a:t>
            </a:r>
            <a:r>
              <a:rPr kumimoji="1" lang="en-US" altLang="ja-JP" sz="800" dirty="0" smtClean="0"/>
              <a:t>〉1</a:t>
            </a:r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交渉</a:t>
            </a:r>
            <a:r>
              <a:rPr lang="en-US" altLang="ja-JP" sz="800" dirty="0" smtClean="0"/>
              <a:t>〉2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</a:t>
            </a:r>
            <a:r>
              <a:rPr lang="en-US" altLang="ja-JP" sz="800" dirty="0" smtClean="0"/>
              <a:t>27</a:t>
            </a:r>
            <a:r>
              <a:rPr kumimoji="1" lang="ja-JP" altLang="en-US" sz="800" dirty="0" smtClean="0"/>
              <a:t>　　　 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</a:t>
            </a:r>
            <a:r>
              <a:rPr lang="en-US" altLang="ja-JP" sz="800" dirty="0" smtClean="0"/>
              <a:t>7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浸食率：不明</a:t>
            </a:r>
            <a:endParaRPr lang="en-US" altLang="ja-JP" sz="800" dirty="0" smtClean="0"/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なし</a:t>
            </a:r>
            <a:endParaRPr kumimoji="1" lang="en-US" altLang="ja-JP" sz="800" dirty="0" smtClean="0"/>
          </a:p>
        </p:txBody>
      </p:sp>
      <p:sp>
        <p:nvSpPr>
          <p:cNvPr id="71" name="正方形/長方形 70"/>
          <p:cNvSpPr/>
          <p:nvPr/>
        </p:nvSpPr>
        <p:spPr>
          <a:xfrm>
            <a:off x="1852915" y="3397256"/>
            <a:ext cx="5016551" cy="6211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“</a:t>
            </a:r>
            <a:r>
              <a:rPr lang="ja-JP" altLang="en-US" sz="2200" dirty="0" smtClean="0"/>
              <a:t>悪堕ち</a:t>
            </a:r>
            <a:r>
              <a:rPr kumimoji="1" lang="ja-JP" altLang="en-US" sz="2200" b="1" dirty="0" smtClean="0"/>
              <a:t>”　</a:t>
            </a:r>
            <a:r>
              <a:rPr lang="ja-JP" altLang="en-US" sz="2200" b="1" dirty="0" smtClean="0"/>
              <a:t>佐井波千路</a:t>
            </a:r>
            <a:endParaRPr kumimoji="1" lang="ja-JP" altLang="en-US" sz="2200" b="1" dirty="0"/>
          </a:p>
        </p:txBody>
      </p:sp>
      <p:cxnSp>
        <p:nvCxnSpPr>
          <p:cNvPr id="72" name="直線コネクタ 71"/>
          <p:cNvCxnSpPr/>
          <p:nvPr/>
        </p:nvCxnSpPr>
        <p:spPr>
          <a:xfrm rot="16200000" flipH="1">
            <a:off x="1755421" y="3647548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rot="16200000" flipH="1">
            <a:off x="6638231" y="3790891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47"/>
          <p:cNvGrpSpPr/>
          <p:nvPr/>
        </p:nvGrpSpPr>
        <p:grpSpPr>
          <a:xfrm>
            <a:off x="3773309" y="3987359"/>
            <a:ext cx="3174558" cy="690"/>
            <a:chOff x="3500430" y="1357298"/>
            <a:chExt cx="5786478" cy="1588"/>
          </a:xfrm>
        </p:grpSpPr>
        <p:cxnSp>
          <p:nvCxnSpPr>
            <p:cNvPr id="75" name="直線コネクタ 74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直線コネクタ 77"/>
          <p:cNvCxnSpPr/>
          <p:nvPr/>
        </p:nvCxnSpPr>
        <p:spPr>
          <a:xfrm rot="10800000">
            <a:off x="1893849" y="3439486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 rot="10800000">
            <a:off x="1776273" y="3439486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>
            <a:off x="2093798" y="3429753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 rot="5400000">
            <a:off x="1897353" y="3444099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rot="5400000">
            <a:off x="1905470" y="3391985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 rot="5400000">
            <a:off x="6788889" y="398741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400000">
            <a:off x="6789412" y="402743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463351" y="5534725"/>
            <a:ext cx="7713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b="1" dirty="0" smtClean="0"/>
              <a:t>Ａｌｉｃｅ首魁</a:t>
            </a:r>
            <a:endParaRPr kumimoji="1" lang="ja-JP" altLang="en-US" sz="1050" b="1" dirty="0"/>
          </a:p>
        </p:txBody>
      </p:sp>
      <p:cxnSp>
        <p:nvCxnSpPr>
          <p:cNvPr id="87" name="直線コネクタ 86"/>
          <p:cNvCxnSpPr/>
          <p:nvPr/>
        </p:nvCxnSpPr>
        <p:spPr>
          <a:xfrm>
            <a:off x="-4084" y="5966565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/>
          <p:cNvCxnSpPr>
            <a:stCxn id="85" idx="3"/>
          </p:cNvCxnSpPr>
          <p:nvPr/>
        </p:nvCxnSpPr>
        <p:spPr>
          <a:xfrm>
            <a:off x="1848281" y="4402741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2428190" y="4060449"/>
            <a:ext cx="3665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i="1" dirty="0" smtClean="0"/>
              <a:t> 「</a:t>
            </a:r>
            <a:r>
              <a:rPr lang="en-US" altLang="ja-JP" sz="1600" i="1" dirty="0" smtClean="0"/>
              <a:t>Malice</a:t>
            </a:r>
            <a:r>
              <a:rPr lang="ja-JP" altLang="en-US" sz="1600" i="1" dirty="0" smtClean="0"/>
              <a:t>の力、必ず手に入れてみせる」</a:t>
            </a:r>
            <a:endParaRPr kumimoji="1" lang="ja-JP" altLang="en-US" sz="1600" i="1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4254260" y="4416242"/>
            <a:ext cx="275609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性別：男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</a:t>
            </a:r>
            <a:r>
              <a:rPr lang="en-US" altLang="ja-JP" sz="800" dirty="0" smtClean="0"/>
              <a:t>20</a:t>
            </a:r>
            <a:r>
              <a:rPr lang="ja-JP" altLang="en-US" sz="800" dirty="0" smtClean="0"/>
              <a:t>台後半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ブリード：クロスブリード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シンドローム：キュマイラ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ノイマン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</a:t>
            </a:r>
            <a:r>
              <a:rPr lang="en-US" altLang="ja-JP" sz="800" dirty="0" smtClean="0"/>
              <a:t>FH</a:t>
            </a:r>
            <a:r>
              <a:rPr lang="ja-JP" altLang="en-US" sz="800" dirty="0" smtClean="0"/>
              <a:t>セルリーダー</a:t>
            </a:r>
            <a:r>
              <a:rPr lang="en-US" altLang="ja-JP" sz="800" dirty="0" smtClean="0"/>
              <a:t>/Alice</a:t>
            </a:r>
            <a:r>
              <a:rPr lang="ja-JP" altLang="en-US" sz="800" dirty="0" smtClean="0"/>
              <a:t>首魁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7        〈</a:t>
            </a:r>
            <a:r>
              <a:rPr lang="ja-JP" altLang="en-US" sz="800" dirty="0" smtClean="0"/>
              <a:t>白兵</a:t>
            </a:r>
            <a:r>
              <a:rPr lang="en-US" altLang="ja-JP" sz="800" dirty="0" smtClean="0"/>
              <a:t>〉5〈</a:t>
            </a:r>
            <a:r>
              <a:rPr lang="ja-JP" altLang="en-US" sz="800" dirty="0" smtClean="0"/>
              <a:t>回避</a:t>
            </a:r>
            <a:r>
              <a:rPr lang="en-US" altLang="ja-JP" sz="800" dirty="0" smtClean="0"/>
              <a:t>〉3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　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芸術：拷問術</a:t>
            </a:r>
            <a:r>
              <a:rPr lang="en-US" altLang="ja-JP" sz="800" dirty="0" smtClean="0"/>
              <a:t>〉20</a:t>
            </a:r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7   </a:t>
            </a:r>
            <a:r>
              <a:rPr kumimoji="1" lang="ja-JP" altLang="en-US" sz="800" dirty="0" smtClean="0"/>
              <a:t>　　</a:t>
            </a:r>
            <a:r>
              <a:rPr kumimoji="1" lang="en-US" altLang="ja-JP" sz="800" dirty="0" smtClean="0"/>
              <a:t>〈</a:t>
            </a:r>
            <a:r>
              <a:rPr lang="ja-JP" altLang="en-US" sz="800" dirty="0" smtClean="0"/>
              <a:t>知識：拷問</a:t>
            </a:r>
            <a:r>
              <a:rPr lang="en-US" altLang="ja-JP" sz="800" dirty="0" smtClean="0"/>
              <a:t>〉8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知識：レネゲイド</a:t>
            </a:r>
            <a:r>
              <a:rPr lang="en-US" altLang="ja-JP" sz="800" dirty="0" smtClean="0"/>
              <a:t>〉30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</a:t>
            </a:r>
            <a:r>
              <a:rPr lang="ja-JP" altLang="en-US" sz="800" dirty="0"/>
              <a:t> </a:t>
            </a:r>
            <a:r>
              <a:rPr lang="en-US" altLang="ja-JP" sz="800" dirty="0" smtClean="0"/>
              <a:t>5</a:t>
            </a:r>
            <a:r>
              <a:rPr lang="ja-JP" altLang="en-US" sz="800" dirty="0" smtClean="0"/>
              <a:t>　 　  </a:t>
            </a:r>
            <a:r>
              <a:rPr lang="en-US" altLang="ja-JP" sz="800" dirty="0" smtClean="0"/>
              <a:t>〈</a:t>
            </a:r>
            <a:r>
              <a:rPr lang="ja-JP" altLang="en-US" sz="800" dirty="0" smtClean="0"/>
              <a:t>情報：</a:t>
            </a:r>
            <a:r>
              <a:rPr lang="en-US" altLang="ja-JP" sz="800" dirty="0" smtClean="0"/>
              <a:t>UGN〉4</a:t>
            </a:r>
            <a:r>
              <a:rPr lang="ja-JP" altLang="en-US" sz="800" dirty="0" smtClean="0"/>
              <a:t>　</a:t>
            </a:r>
            <a:r>
              <a:rPr lang="en-US" altLang="ja-JP" sz="800" dirty="0" smtClean="0"/>
              <a:t> 〈</a:t>
            </a:r>
            <a:r>
              <a:rPr lang="ja-JP" altLang="en-US" sz="800" dirty="0" smtClean="0"/>
              <a:t>情報：</a:t>
            </a:r>
            <a:r>
              <a:rPr lang="en-US" altLang="ja-JP" sz="800" dirty="0" smtClean="0"/>
              <a:t>FH〉5 </a:t>
            </a:r>
            <a:r>
              <a:rPr lang="ja-JP" altLang="en-US" sz="800" dirty="0" smtClean="0"/>
              <a:t>他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【HP】4</a:t>
            </a:r>
            <a:r>
              <a:rPr lang="en-US" altLang="ja-JP" sz="800" dirty="0" smtClean="0"/>
              <a:t>1</a:t>
            </a:r>
            <a:r>
              <a:rPr kumimoji="1" lang="ja-JP" altLang="en-US" sz="800" dirty="0" smtClean="0"/>
              <a:t>　　　　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</a:t>
            </a:r>
            <a:r>
              <a:rPr lang="en-US" altLang="ja-JP" sz="800" dirty="0" smtClean="0"/>
              <a:t>15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</a:t>
            </a:r>
            <a:r>
              <a:rPr lang="en-US" altLang="ja-JP" sz="800" dirty="0" smtClean="0"/>
              <a:t>210%</a:t>
            </a:r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《</a:t>
            </a:r>
            <a:r>
              <a:rPr lang="ja-JP" altLang="en-US" sz="800" dirty="0" smtClean="0"/>
              <a:t>完全獣化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　他</a:t>
            </a:r>
            <a:endParaRPr kumimoji="1" lang="en-US" altLang="ja-JP" sz="800" dirty="0" smtClean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1825774" y="4413568"/>
            <a:ext cx="2520280" cy="132343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ja-JP" altLang="en-US" sz="800" dirty="0" smtClean="0"/>
              <a:t>　</a:t>
            </a:r>
            <a:r>
              <a:rPr kumimoji="1" lang="en-US" altLang="ja-JP" sz="800" dirty="0" smtClean="0"/>
              <a:t>Alice</a:t>
            </a:r>
            <a:r>
              <a:rPr kumimoji="1" lang="ja-JP" altLang="en-US" sz="800" dirty="0" smtClean="0"/>
              <a:t>の首魁。かつての薔薇の騎士団の幹部であり、組織を裏切り、全ての事の始まりとなった男。</a:t>
            </a:r>
            <a:endParaRPr kumimoji="1" lang="en-US" altLang="ja-JP" sz="800" dirty="0" smtClean="0"/>
          </a:p>
          <a:p>
            <a:r>
              <a:rPr kumimoji="1" lang="ja-JP" altLang="en-US" sz="800" dirty="0" smtClean="0"/>
              <a:t>　ずば抜けて優秀な知識を持ち、また、強い意志を抱いた男だった。ただ、その知識欲は倫理観が全く欠けており、騎士団加入時からかなり問題視されていた。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　</a:t>
            </a:r>
            <a:endParaRPr lang="en-US" altLang="ja-JP" sz="800" dirty="0" smtClean="0"/>
          </a:p>
          <a:p>
            <a:r>
              <a:rPr kumimoji="1" lang="ja-JP" altLang="en-US" sz="800" dirty="0" smtClean="0"/>
              <a:t>　現在はアド・マギカと共に新たなる</a:t>
            </a:r>
            <a:r>
              <a:rPr kumimoji="1" lang="en-US" altLang="ja-JP" sz="800" dirty="0" smtClean="0"/>
              <a:t>Malice</a:t>
            </a:r>
            <a:r>
              <a:rPr lang="ja-JP" altLang="en-US" sz="800" dirty="0" smtClean="0"/>
              <a:t>のキャリアを探している。その目的は、不明。</a:t>
            </a:r>
            <a:endParaRPr kumimoji="1" lang="en-US" altLang="ja-JP" sz="800" dirty="0" smtClean="0"/>
          </a:p>
          <a:p>
            <a:endParaRPr lang="en-US" altLang="ja-JP" sz="800" dirty="0" smtClean="0"/>
          </a:p>
          <a:p>
            <a:endParaRPr kumimoji="1" lang="en-US" altLang="ja-JP" sz="800" dirty="0" smtClean="0"/>
          </a:p>
        </p:txBody>
      </p:sp>
      <p:cxnSp>
        <p:nvCxnSpPr>
          <p:cNvPr id="92" name="直線コネクタ 91"/>
          <p:cNvCxnSpPr/>
          <p:nvPr/>
        </p:nvCxnSpPr>
        <p:spPr>
          <a:xfrm>
            <a:off x="0" y="507961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 rot="16200000" flipH="1">
            <a:off x="1755421" y="6482118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/>
          <p:cNvCxnSpPr/>
          <p:nvPr/>
        </p:nvCxnSpPr>
        <p:spPr>
          <a:xfrm rot="16200000" flipH="1">
            <a:off x="6638231" y="6625461"/>
            <a:ext cx="330819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47"/>
          <p:cNvGrpSpPr/>
          <p:nvPr/>
        </p:nvGrpSpPr>
        <p:grpSpPr>
          <a:xfrm>
            <a:off x="3773309" y="6821929"/>
            <a:ext cx="3174558" cy="690"/>
            <a:chOff x="3500430" y="1357298"/>
            <a:chExt cx="5786478" cy="1588"/>
          </a:xfrm>
        </p:grpSpPr>
        <p:cxnSp>
          <p:nvCxnSpPr>
            <p:cNvPr id="98" name="直線コネクタ 97"/>
            <p:cNvCxnSpPr/>
            <p:nvPr/>
          </p:nvCxnSpPr>
          <p:spPr>
            <a:xfrm>
              <a:off x="3500430" y="1357298"/>
              <a:ext cx="52149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8786842" y="1357298"/>
              <a:ext cx="285752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9115452" y="1357298"/>
              <a:ext cx="17145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直線コネクタ 100"/>
          <p:cNvCxnSpPr/>
          <p:nvPr/>
        </p:nvCxnSpPr>
        <p:spPr>
          <a:xfrm rot="10800000">
            <a:off x="1893849" y="6274056"/>
            <a:ext cx="156768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 rot="10800000">
            <a:off x="1776273" y="6274056"/>
            <a:ext cx="94064" cy="690"/>
          </a:xfrm>
          <a:prstGeom prst="line">
            <a:avLst/>
          </a:prstGeom>
          <a:ln>
            <a:solidFill>
              <a:schemeClr val="bg1"/>
            </a:solidFill>
          </a:ln>
          <a:scene3d>
            <a:camera prst="orthographicFront">
              <a:rot lat="0" lon="3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2093798" y="6254798"/>
            <a:ext cx="3997592" cy="6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 rot="5400000">
            <a:off x="1897353" y="6278669"/>
            <a:ext cx="46954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 rot="5400000">
            <a:off x="1905470" y="6226555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 rot="5400000">
            <a:off x="6788889" y="682198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rot="5400000">
            <a:off x="6789412" y="6862002"/>
            <a:ext cx="31069" cy="8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正方形/長方形 107"/>
          <p:cNvSpPr/>
          <p:nvPr/>
        </p:nvSpPr>
        <p:spPr>
          <a:xfrm>
            <a:off x="3456" y="6211451"/>
            <a:ext cx="1844825" cy="20517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48680" y="8369295"/>
            <a:ext cx="82747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/>
              <a:t>Malice</a:t>
            </a:r>
            <a:r>
              <a:rPr lang="ja-JP" altLang="en-US" sz="1050" b="1" dirty="0" smtClean="0"/>
              <a:t>の器</a:t>
            </a:r>
            <a:endParaRPr lang="en-US" altLang="ja-JP" sz="1050" b="1" dirty="0" smtClean="0"/>
          </a:p>
        </p:txBody>
      </p:sp>
      <p:cxnSp>
        <p:nvCxnSpPr>
          <p:cNvPr id="110" name="直線コネクタ 109"/>
          <p:cNvCxnSpPr/>
          <p:nvPr/>
        </p:nvCxnSpPr>
        <p:spPr>
          <a:xfrm>
            <a:off x="-4084" y="8801135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>
            <a:stCxn id="108" idx="3"/>
          </p:cNvCxnSpPr>
          <p:nvPr/>
        </p:nvCxnSpPr>
        <p:spPr>
          <a:xfrm>
            <a:off x="1848281" y="7237311"/>
            <a:ext cx="5013176" cy="17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>
            <a:off x="4254260" y="7250812"/>
            <a:ext cx="275609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kumimoji="1" lang="en-US" altLang="ja-JP" sz="800" dirty="0" smtClean="0"/>
              <a:t>DATA</a:t>
            </a:r>
          </a:p>
          <a:p>
            <a:r>
              <a:rPr lang="ja-JP" altLang="en-US" sz="800" dirty="0" smtClean="0"/>
              <a:t>性別：不明</a:t>
            </a:r>
            <a:r>
              <a:rPr lang="en-US" altLang="ja-JP" sz="800" dirty="0" smtClean="0"/>
              <a:t>	</a:t>
            </a:r>
            <a:r>
              <a:rPr lang="ja-JP" altLang="en-US" sz="800" dirty="0" smtClean="0"/>
              <a:t>年齢：不明</a:t>
            </a:r>
            <a:endParaRPr kumimoji="1" lang="en-US" altLang="ja-JP" sz="800" dirty="0"/>
          </a:p>
          <a:p>
            <a:r>
              <a:rPr kumimoji="1" lang="ja-JP" altLang="en-US" sz="800" dirty="0" smtClean="0"/>
              <a:t>ブリード：クロスブリード</a:t>
            </a:r>
            <a:endParaRPr kumimoji="1" lang="en-US" altLang="ja-JP" sz="800" dirty="0" smtClean="0"/>
          </a:p>
          <a:p>
            <a:r>
              <a:rPr lang="ja-JP" altLang="en-US" sz="800" dirty="0" smtClean="0"/>
              <a:t>シンドローム：ブラックドッグ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ウロボロス</a:t>
            </a:r>
            <a:endParaRPr lang="en-US" altLang="ja-JP" sz="800" dirty="0" smtClean="0"/>
          </a:p>
          <a:p>
            <a:r>
              <a:rPr lang="ja-JP" altLang="en-US" sz="800" dirty="0" smtClean="0"/>
              <a:t>ワークス</a:t>
            </a:r>
            <a:r>
              <a:rPr lang="en-US" altLang="ja-JP" sz="800" dirty="0" smtClean="0"/>
              <a:t>/</a:t>
            </a:r>
            <a:r>
              <a:rPr lang="ja-JP" altLang="en-US" sz="800" dirty="0" smtClean="0"/>
              <a:t>カヴァー：レネゲイドビーイング</a:t>
            </a:r>
            <a:r>
              <a:rPr lang="en-US" altLang="ja-JP" sz="800" dirty="0" smtClean="0"/>
              <a:t>/Malice</a:t>
            </a:r>
            <a:r>
              <a:rPr lang="ja-JP" altLang="en-US" sz="800" dirty="0" smtClean="0"/>
              <a:t>の器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肉体</a:t>
            </a:r>
            <a:r>
              <a:rPr kumimoji="1" lang="en-US" altLang="ja-JP" sz="800" dirty="0" smtClean="0"/>
              <a:t>】 </a:t>
            </a:r>
            <a:r>
              <a:rPr lang="en-US" altLang="ja-JP" sz="800" dirty="0" smtClean="0"/>
              <a:t>8        〈</a:t>
            </a:r>
            <a:r>
              <a:rPr lang="ja-JP" altLang="en-US" sz="800" dirty="0" smtClean="0"/>
              <a:t>白兵</a:t>
            </a:r>
            <a:r>
              <a:rPr lang="en-US" altLang="ja-JP" sz="800" dirty="0" smtClean="0"/>
              <a:t>〉7〈</a:t>
            </a:r>
            <a:r>
              <a:rPr lang="ja-JP" altLang="en-US" sz="800" dirty="0" smtClean="0"/>
              <a:t>回避</a:t>
            </a:r>
            <a:r>
              <a:rPr lang="en-US" altLang="ja-JP" sz="800" dirty="0" smtClean="0"/>
              <a:t>〉2〈</a:t>
            </a:r>
            <a:r>
              <a:rPr lang="ja-JP" altLang="en-US" sz="800" dirty="0" smtClean="0"/>
              <a:t>運転：戦車</a:t>
            </a:r>
            <a:r>
              <a:rPr lang="en-US" altLang="ja-JP" sz="800" dirty="0" smtClean="0"/>
              <a:t>〉1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/>
              <a:t>感覚</a:t>
            </a:r>
            <a:r>
              <a:rPr lang="en-US" altLang="ja-JP" sz="800" dirty="0" smtClean="0"/>
              <a:t>】 2</a:t>
            </a:r>
            <a:r>
              <a:rPr lang="ja-JP" altLang="en-US" sz="800" dirty="0" smtClean="0"/>
              <a:t>　　　</a:t>
            </a:r>
            <a:endParaRPr lang="en-US" altLang="ja-JP" sz="800" dirty="0" smtClean="0"/>
          </a:p>
          <a:p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精神</a:t>
            </a:r>
            <a:r>
              <a:rPr kumimoji="1" lang="en-US" altLang="ja-JP" sz="800" dirty="0" smtClean="0"/>
              <a:t>】 </a:t>
            </a:r>
            <a:r>
              <a:rPr lang="en-US" altLang="ja-JP" sz="800" dirty="0"/>
              <a:t>3</a:t>
            </a:r>
            <a:r>
              <a:rPr kumimoji="1" lang="ja-JP" altLang="en-US" sz="800" dirty="0" smtClean="0"/>
              <a:t>　  　 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社会</a:t>
            </a:r>
            <a:r>
              <a:rPr lang="en-US" altLang="ja-JP" sz="800" dirty="0" smtClean="0"/>
              <a:t>】</a:t>
            </a:r>
            <a:r>
              <a:rPr lang="ja-JP" altLang="en-US" sz="800" dirty="0"/>
              <a:t> </a:t>
            </a:r>
            <a:r>
              <a:rPr lang="en-US" altLang="ja-JP" sz="800" dirty="0" smtClean="0"/>
              <a:t>1</a:t>
            </a:r>
            <a:r>
              <a:rPr lang="ja-JP" altLang="en-US" sz="800" dirty="0" smtClean="0"/>
              <a:t>　　　</a:t>
            </a:r>
            <a:endParaRPr kumimoji="1" lang="en-US" altLang="ja-JP" sz="800" dirty="0" smtClean="0"/>
          </a:p>
          <a:p>
            <a:r>
              <a:rPr kumimoji="1" lang="en-US" altLang="ja-JP" sz="800" dirty="0" smtClean="0"/>
              <a:t>【HP】</a:t>
            </a:r>
            <a:r>
              <a:rPr lang="en-US" altLang="ja-JP" sz="800" dirty="0" smtClean="0"/>
              <a:t>64</a:t>
            </a:r>
            <a:r>
              <a:rPr kumimoji="1" lang="ja-JP" altLang="en-US" sz="800" dirty="0" smtClean="0"/>
              <a:t>　　　　</a:t>
            </a:r>
            <a:r>
              <a:rPr kumimoji="1" lang="en-US" altLang="ja-JP" sz="800" dirty="0" smtClean="0"/>
              <a:t>【</a:t>
            </a:r>
            <a:r>
              <a:rPr kumimoji="1" lang="ja-JP" altLang="en-US" sz="800" dirty="0" smtClean="0"/>
              <a:t>行動値</a:t>
            </a:r>
            <a:r>
              <a:rPr kumimoji="1" lang="en-US" altLang="ja-JP" sz="800" dirty="0" smtClean="0"/>
              <a:t>】</a:t>
            </a:r>
            <a:r>
              <a:rPr lang="en-US" altLang="ja-JP" sz="800" dirty="0"/>
              <a:t>7</a:t>
            </a:r>
            <a:r>
              <a:rPr kumimoji="1" lang="ja-JP" altLang="en-US" sz="800" dirty="0" smtClean="0"/>
              <a:t>　　　　</a:t>
            </a:r>
            <a:r>
              <a:rPr lang="ja-JP" altLang="en-US" sz="800" dirty="0" smtClean="0"/>
              <a:t>浸食率：</a:t>
            </a:r>
            <a:r>
              <a:rPr lang="en-US" altLang="ja-JP" sz="800" dirty="0" smtClean="0"/>
              <a:t>???</a:t>
            </a:r>
          </a:p>
          <a:p>
            <a:r>
              <a:rPr kumimoji="1" lang="ja-JP" altLang="en-US" sz="800" dirty="0" smtClean="0"/>
              <a:t>エフェクト：</a:t>
            </a:r>
            <a:endParaRPr kumimoji="1" lang="en-US" altLang="ja-JP" sz="800" dirty="0" smtClean="0"/>
          </a:p>
          <a:p>
            <a:r>
              <a:rPr lang="en-US" altLang="ja-JP" sz="800" dirty="0" smtClean="0"/>
              <a:t>《</a:t>
            </a:r>
            <a:r>
              <a:rPr lang="ja-JP" altLang="en-US" sz="800" dirty="0" smtClean="0"/>
              <a:t>ジャヴァウォック</a:t>
            </a:r>
            <a:r>
              <a:rPr lang="en-US" altLang="ja-JP" sz="800" dirty="0" smtClean="0"/>
              <a:t>》</a:t>
            </a:r>
            <a:r>
              <a:rPr lang="ja-JP" altLang="en-US" sz="800" dirty="0" err="1" smtClean="0"/>
              <a:t>、</a:t>
            </a:r>
            <a:r>
              <a:rPr lang="ja-JP" altLang="en-US" sz="800" dirty="0" smtClean="0"/>
              <a:t>　</a:t>
            </a:r>
            <a:r>
              <a:rPr lang="en-US" altLang="ja-JP" sz="800" dirty="0" smtClean="0"/>
              <a:t>《</a:t>
            </a:r>
            <a:r>
              <a:rPr lang="ja-JP" altLang="en-US" sz="800" dirty="0" smtClean="0"/>
              <a:t>魂の象徴：サイバーアーム</a:t>
            </a:r>
            <a:r>
              <a:rPr lang="en-US" altLang="ja-JP" sz="800" dirty="0" smtClean="0"/>
              <a:t>》</a:t>
            </a:r>
            <a:r>
              <a:rPr lang="ja-JP" altLang="en-US" sz="800" dirty="0" smtClean="0"/>
              <a:t>　他</a:t>
            </a:r>
            <a:endParaRPr kumimoji="1" lang="en-US" altLang="ja-JP" sz="800" dirty="0" smtClean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825774" y="7248138"/>
            <a:ext cx="2520280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ja-JP" altLang="en-US" sz="800" dirty="0" smtClean="0"/>
              <a:t>　</a:t>
            </a:r>
            <a:r>
              <a:rPr lang="en-US" altLang="ja-JP" sz="800" dirty="0" smtClean="0"/>
              <a:t>Malice</a:t>
            </a:r>
            <a:r>
              <a:rPr lang="ja-JP" altLang="en-US" sz="800" dirty="0" smtClean="0"/>
              <a:t>の器であり、</a:t>
            </a:r>
            <a:r>
              <a:rPr lang="en-US" altLang="ja-JP" sz="800" dirty="0" smtClean="0"/>
              <a:t>Alice</a:t>
            </a:r>
            <a:r>
              <a:rPr lang="ja-JP" altLang="en-US" sz="800" dirty="0" smtClean="0"/>
              <a:t>の幹部。</a:t>
            </a:r>
            <a:r>
              <a:rPr lang="en-US" altLang="ja-JP" sz="800" dirty="0" smtClean="0"/>
              <a:t>Alice</a:t>
            </a:r>
            <a:r>
              <a:rPr lang="ja-JP" altLang="en-US" sz="800" dirty="0" smtClean="0"/>
              <a:t>を組織</a:t>
            </a:r>
            <a:r>
              <a:rPr lang="ja-JP" altLang="en-US" sz="800" dirty="0" err="1" smtClean="0"/>
              <a:t>たら</a:t>
            </a:r>
            <a:r>
              <a:rPr lang="ja-JP" altLang="en-US" sz="800" dirty="0" smtClean="0"/>
              <a:t>しめる、象徴。</a:t>
            </a:r>
            <a:endParaRPr lang="en-US" altLang="ja-JP" sz="800" dirty="0" smtClean="0"/>
          </a:p>
          <a:p>
            <a:r>
              <a:rPr lang="ja-JP" altLang="en-US" sz="800" dirty="0" smtClean="0"/>
              <a:t>　全身サイバーウェアのような出で立ちをした、レネゲイドビーイングである。</a:t>
            </a:r>
            <a:br>
              <a:rPr lang="ja-JP" altLang="en-US" sz="800" dirty="0" smtClean="0"/>
            </a:br>
            <a:r>
              <a:rPr lang="ja-JP" altLang="en-US" sz="800" dirty="0" smtClean="0"/>
              <a:t>　詳細は一切不明である。</a:t>
            </a:r>
            <a:endParaRPr lang="en-US" altLang="ja-JP" sz="800" dirty="0" smtClean="0"/>
          </a:p>
          <a:p>
            <a:r>
              <a:rPr lang="ja-JP" altLang="en-US" sz="800" dirty="0" smtClean="0"/>
              <a:t>　わかっていることは、アド・マギカが</a:t>
            </a:r>
            <a:r>
              <a:rPr lang="en-US" altLang="ja-JP" sz="800" dirty="0" smtClean="0"/>
              <a:t>Malice</a:t>
            </a:r>
            <a:r>
              <a:rPr lang="ja-JP" altLang="en-US" sz="800" dirty="0" smtClean="0"/>
              <a:t>シンドロームを操る事、そして、強力なオーヴァードであるということだ。</a:t>
            </a:r>
            <a:br>
              <a:rPr lang="ja-JP" altLang="en-US" sz="800" dirty="0" smtClean="0"/>
            </a:br>
            <a:endParaRPr kumimoji="1" lang="en-US" altLang="ja-JP" sz="800" dirty="0" smtClean="0"/>
          </a:p>
        </p:txBody>
      </p:sp>
      <p:cxnSp>
        <p:nvCxnSpPr>
          <p:cNvPr id="115" name="直線コネクタ 114"/>
          <p:cNvCxnSpPr/>
          <p:nvPr/>
        </p:nvCxnSpPr>
        <p:spPr>
          <a:xfrm>
            <a:off x="0" y="395536"/>
            <a:ext cx="6858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テキスト ボックス 117"/>
          <p:cNvSpPr txBox="1"/>
          <p:nvPr/>
        </p:nvSpPr>
        <p:spPr>
          <a:xfrm>
            <a:off x="3865613" y="6895019"/>
            <a:ext cx="859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i="1" dirty="0" smtClean="0"/>
              <a:t> 「</a:t>
            </a:r>
            <a:r>
              <a:rPr lang="en-US" altLang="ja-JP" sz="1600" i="1" dirty="0" smtClean="0"/>
              <a:t>………</a:t>
            </a:r>
            <a:r>
              <a:rPr lang="ja-JP" altLang="en-US" sz="1600" i="1" dirty="0" smtClean="0"/>
              <a:t>」</a:t>
            </a:r>
            <a:endParaRPr kumimoji="1" lang="ja-JP" altLang="en-US" sz="1600" i="1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509120" y="3419872"/>
            <a:ext cx="1224136" cy="2539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kumimoji="1" lang="ja-JP" altLang="en-US" sz="1050" dirty="0" smtClean="0">
                <a:solidFill>
                  <a:schemeClr val="bg1"/>
                </a:solidFill>
              </a:rPr>
              <a:t>さいは　</a:t>
            </a:r>
            <a:r>
              <a:rPr lang="ja-JP" altLang="en-US" sz="1050" dirty="0" smtClean="0">
                <a:solidFill>
                  <a:schemeClr val="bg1"/>
                </a:solidFill>
              </a:rPr>
              <a:t>せん</a:t>
            </a:r>
            <a:r>
              <a:rPr lang="ja-JP" altLang="en-US" sz="1050" dirty="0" err="1" smtClean="0">
                <a:solidFill>
                  <a:schemeClr val="bg1"/>
                </a:solidFill>
              </a:rPr>
              <a:t>ろ</a:t>
            </a:r>
            <a:endParaRPr kumimoji="1" lang="ja-JP" altLang="en-US" sz="105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numCol="2" rtlCol="0">
        <a:spAutoFit/>
      </a:bodyPr>
      <a:lstStyle>
        <a:defPPr>
          <a:defRPr kumimoji="1" sz="9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142</Words>
  <Application>Microsoft Office PowerPoint</Application>
  <PresentationFormat>画面に合わせる (4:3)</PresentationFormat>
  <Paragraphs>125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yousuke</dc:creator>
  <cp:lastModifiedBy>yousuke</cp:lastModifiedBy>
  <cp:revision>81</cp:revision>
  <dcterms:created xsi:type="dcterms:W3CDTF">2011-12-17T01:56:20Z</dcterms:created>
  <dcterms:modified xsi:type="dcterms:W3CDTF">2013-06-22T11:12:55Z</dcterms:modified>
</cp:coreProperties>
</file>