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79" r:id="rId5"/>
    <p:sldId id="281" r:id="rId6"/>
    <p:sldId id="283" r:id="rId7"/>
    <p:sldId id="282" r:id="rId8"/>
    <p:sldId id="284" r:id="rId9"/>
    <p:sldId id="278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0A6B"/>
    <a:srgbClr val="5B9BD5"/>
    <a:srgbClr val="385723"/>
    <a:srgbClr val="000000"/>
    <a:srgbClr val="7F7F7F"/>
    <a:srgbClr val="41719C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96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78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47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31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84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6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52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73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52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90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11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E531D-AC45-4552-9B5C-45F3E7243ACA}" type="datetimeFigureOut">
              <a:rPr kumimoji="1" lang="ja-JP" altLang="en-US" smtClean="0"/>
              <a:pPr/>
              <a:t>2017/11/28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6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結晶構造３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金属結晶 </a:t>
            </a:r>
            <a:r>
              <a:rPr lang="ja-JP" altLang="en-US" dirty="0" smtClean="0"/>
              <a:t>六方最密構造の充填率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36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結晶構造　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00455"/>
          </a:xfrm>
        </p:spPr>
        <p:txBody>
          <a:bodyPr/>
          <a:lstStyle/>
          <a:p>
            <a:r>
              <a:rPr kumimoji="1" lang="ja-JP" altLang="en-US" dirty="0" smtClean="0"/>
              <a:t>原子　分子　が　同じ</a:t>
            </a:r>
            <a:r>
              <a:rPr kumimoji="1" lang="ja-JP" altLang="en-US" dirty="0" smtClean="0">
                <a:solidFill>
                  <a:srgbClr val="FF0000"/>
                </a:solidFill>
              </a:rPr>
              <a:t>繰り返しのパターン</a:t>
            </a:r>
            <a:r>
              <a:rPr lang="ja-JP" altLang="en-US" dirty="0" smtClean="0"/>
              <a:t>で　並んでいる</a:t>
            </a:r>
            <a:endParaRPr kumimoji="1"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38200" y="2876351"/>
            <a:ext cx="428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イオン結合</a:t>
            </a:r>
            <a:r>
              <a:rPr kumimoji="1" lang="ja-JP" altLang="en-US" sz="3200" dirty="0" smtClean="0"/>
              <a:t>による結晶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8200" y="3740286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共有結合</a:t>
            </a:r>
            <a:r>
              <a:rPr kumimoji="1" lang="ja-JP" altLang="en-US" sz="3200" dirty="0" smtClean="0"/>
              <a:t>による結晶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38200" y="4703365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金属結合</a:t>
            </a:r>
            <a:r>
              <a:rPr kumimoji="1" lang="ja-JP" altLang="en-US" sz="3200" dirty="0" smtClean="0"/>
              <a:t>による結晶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38200" y="5567299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分子間力</a:t>
            </a:r>
            <a:r>
              <a:rPr kumimoji="1" lang="ja-JP" altLang="en-US" sz="3200" dirty="0" smtClean="0"/>
              <a:t>による結晶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11252" y="2885058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イオン結晶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11252" y="3748993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共有結合による結晶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111252" y="4712072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金属結晶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111252" y="5576006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分子結晶</a:t>
            </a:r>
            <a:endParaRPr kumimoji="1" lang="ja-JP" altLang="en-US" sz="3200" dirty="0"/>
          </a:p>
        </p:txBody>
      </p:sp>
      <p:sp>
        <p:nvSpPr>
          <p:cNvPr id="12" name="楕円 11"/>
          <p:cNvSpPr/>
          <p:nvPr/>
        </p:nvSpPr>
        <p:spPr>
          <a:xfrm>
            <a:off x="5538223" y="4648956"/>
            <a:ext cx="2972198" cy="71100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6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結晶構造を決めるもの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 smtClean="0"/>
              <a:t>結晶格子</a:t>
            </a:r>
            <a:r>
              <a:rPr lang="en-US" altLang="ja-JP" sz="3200" dirty="0"/>
              <a:t>	</a:t>
            </a:r>
            <a:r>
              <a:rPr kumimoji="1" lang="ja-JP" altLang="en-US" sz="3200" dirty="0" smtClean="0"/>
              <a:t>＝規則的な粒子の配列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単位格子</a:t>
            </a:r>
            <a:r>
              <a:rPr lang="en-US" altLang="ja-JP" sz="3200" dirty="0"/>
              <a:t>	</a:t>
            </a:r>
            <a:r>
              <a:rPr kumimoji="1" lang="ja-JP" altLang="en-US" sz="3200" dirty="0" smtClean="0"/>
              <a:t>＝最小の繰り返し構造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配位数</a:t>
            </a:r>
            <a:r>
              <a:rPr lang="en-US" altLang="ja-JP" sz="3200" dirty="0"/>
              <a:t>	</a:t>
            </a:r>
            <a:r>
              <a:rPr lang="en-US" altLang="ja-JP" sz="3200" dirty="0" smtClean="0"/>
              <a:t>	</a:t>
            </a:r>
            <a:r>
              <a:rPr lang="ja-JP" altLang="en-US" sz="3200" dirty="0" smtClean="0"/>
              <a:t>＝１つの原子に隣接する他の原子数</a:t>
            </a:r>
            <a:endParaRPr lang="en-US" altLang="ja-JP" sz="3200" dirty="0" smtClean="0"/>
          </a:p>
          <a:p>
            <a:r>
              <a:rPr lang="ja-JP" altLang="en-US" sz="3200" dirty="0" smtClean="0"/>
              <a:t>単位格子中の原子数</a:t>
            </a:r>
            <a:endParaRPr lang="en-US" altLang="ja-JP" sz="3200" dirty="0" smtClean="0"/>
          </a:p>
          <a:p>
            <a:r>
              <a:rPr kumimoji="1" lang="ja-JP" altLang="en-US" sz="3200" dirty="0" smtClean="0"/>
              <a:t>充填率</a:t>
            </a:r>
            <a:r>
              <a:rPr lang="en-US" altLang="ja-JP" sz="3200" dirty="0"/>
              <a:t>	</a:t>
            </a:r>
            <a:r>
              <a:rPr lang="en-US" altLang="ja-JP" sz="3200" dirty="0" smtClean="0"/>
              <a:t>	</a:t>
            </a:r>
            <a:r>
              <a:rPr kumimoji="1" lang="en-US" altLang="ja-JP" sz="3200" dirty="0" smtClean="0"/>
              <a:t>=</a:t>
            </a:r>
            <a:r>
              <a:rPr kumimoji="1" lang="ja-JP" altLang="en-US" sz="3200" dirty="0" smtClean="0"/>
              <a:t>空間の中で原子が占める割合</a:t>
            </a:r>
            <a:endParaRPr kumimoji="1" lang="en-US" altLang="ja-JP" sz="3200" dirty="0" smtClean="0"/>
          </a:p>
          <a:p>
            <a:pPr marL="0" indent="0">
              <a:buNone/>
            </a:pPr>
            <a:r>
              <a:rPr lang="en-US" altLang="ja-JP" sz="3200" dirty="0"/>
              <a:t>	</a:t>
            </a:r>
            <a:r>
              <a:rPr lang="en-US" altLang="ja-JP" sz="3200" dirty="0" smtClean="0"/>
              <a:t>		</a:t>
            </a:r>
            <a:r>
              <a:rPr lang="ja-JP" altLang="en-US" sz="3200" dirty="0" smtClean="0"/>
              <a:t>＝   </a:t>
            </a:r>
            <a:r>
              <a:rPr lang="en-US" altLang="ja-JP" sz="3200" dirty="0" smtClean="0"/>
              <a:t>(</a:t>
            </a:r>
            <a:r>
              <a:rPr lang="ja-JP" altLang="en-US" sz="3200" dirty="0" smtClean="0"/>
              <a:t>単位格子内の原子の総体積</a:t>
            </a:r>
            <a:r>
              <a:rPr lang="en-US" altLang="ja-JP" sz="3200" dirty="0" smtClean="0"/>
              <a:t>)</a:t>
            </a:r>
          </a:p>
          <a:p>
            <a:pPr marL="0" indent="0">
              <a:buNone/>
            </a:pPr>
            <a:r>
              <a:rPr lang="en-US" altLang="ja-JP" sz="3200" dirty="0"/>
              <a:t>	</a:t>
            </a:r>
            <a:r>
              <a:rPr lang="en-US" altLang="ja-JP" sz="3200" dirty="0" smtClean="0"/>
              <a:t>			    </a:t>
            </a:r>
            <a:r>
              <a:rPr lang="ja-JP" altLang="en-US" sz="3200" dirty="0" smtClean="0"/>
              <a:t>（単位格子の体積）</a:t>
            </a:r>
            <a:endParaRPr kumimoji="1" lang="en-US" altLang="ja-JP" sz="3200" dirty="0" smtClean="0"/>
          </a:p>
          <a:p>
            <a:endParaRPr kumimoji="1" lang="ja-JP" altLang="en-US" sz="3200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4106779" y="5181601"/>
            <a:ext cx="567890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87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六方最密構造　単位格子中の原子数</a:t>
            </a:r>
            <a:endParaRPr kumimoji="1" lang="ja-JP" altLang="en-US" dirty="0"/>
          </a:p>
        </p:txBody>
      </p:sp>
      <p:sp>
        <p:nvSpPr>
          <p:cNvPr id="5" name="楕円 21"/>
          <p:cNvSpPr/>
          <p:nvPr/>
        </p:nvSpPr>
        <p:spPr>
          <a:xfrm flipV="1">
            <a:off x="7113526" y="1594733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21"/>
          <p:cNvSpPr/>
          <p:nvPr/>
        </p:nvSpPr>
        <p:spPr>
          <a:xfrm flipV="1">
            <a:off x="6291140" y="2984404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21"/>
          <p:cNvSpPr/>
          <p:nvPr/>
        </p:nvSpPr>
        <p:spPr>
          <a:xfrm flipV="1">
            <a:off x="7904282" y="2984404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21"/>
          <p:cNvSpPr/>
          <p:nvPr/>
        </p:nvSpPr>
        <p:spPr>
          <a:xfrm flipV="1">
            <a:off x="8729697" y="1594733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21"/>
          <p:cNvSpPr/>
          <p:nvPr/>
        </p:nvSpPr>
        <p:spPr>
          <a:xfrm flipV="1">
            <a:off x="9519252" y="2984404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21"/>
          <p:cNvSpPr/>
          <p:nvPr/>
        </p:nvSpPr>
        <p:spPr>
          <a:xfrm flipV="1">
            <a:off x="7115798" y="4381197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21"/>
          <p:cNvSpPr/>
          <p:nvPr/>
        </p:nvSpPr>
        <p:spPr>
          <a:xfrm flipV="1">
            <a:off x="8731969" y="4381197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0" name="グループ化 59"/>
          <p:cNvGrpSpPr/>
          <p:nvPr/>
        </p:nvGrpSpPr>
        <p:grpSpPr>
          <a:xfrm>
            <a:off x="6276704" y="2129319"/>
            <a:ext cx="4841857" cy="4373733"/>
            <a:chOff x="6276704" y="2129319"/>
            <a:chExt cx="4841857" cy="4373733"/>
          </a:xfrm>
        </p:grpSpPr>
        <p:sp>
          <p:nvSpPr>
            <p:cNvPr id="23" name="楕円 106"/>
            <p:cNvSpPr/>
            <p:nvPr/>
          </p:nvSpPr>
          <p:spPr>
            <a:xfrm flipH="1" flipV="1">
              <a:off x="6276704" y="2129319"/>
              <a:ext cx="1604210" cy="1604210"/>
            </a:xfrm>
            <a:prstGeom prst="ellipse">
              <a:avLst/>
            </a:prstGeom>
            <a:solidFill>
              <a:srgbClr val="E00A6B">
                <a:alpha val="49804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楕円 106"/>
            <p:cNvSpPr/>
            <p:nvPr/>
          </p:nvSpPr>
          <p:spPr>
            <a:xfrm flipH="1" flipV="1">
              <a:off x="7898938" y="2148369"/>
              <a:ext cx="1604210" cy="1604210"/>
            </a:xfrm>
            <a:prstGeom prst="ellipse">
              <a:avLst/>
            </a:prstGeom>
            <a:solidFill>
              <a:srgbClr val="E00A6B">
                <a:alpha val="78039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楕円 106"/>
            <p:cNvSpPr/>
            <p:nvPr/>
          </p:nvSpPr>
          <p:spPr>
            <a:xfrm flipH="1" flipV="1">
              <a:off x="9514351" y="2129319"/>
              <a:ext cx="1604210" cy="1604210"/>
            </a:xfrm>
            <a:prstGeom prst="ellipse">
              <a:avLst/>
            </a:prstGeom>
            <a:solidFill>
              <a:srgbClr val="E00A6B">
                <a:alpha val="49804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楕円 106"/>
            <p:cNvSpPr/>
            <p:nvPr/>
          </p:nvSpPr>
          <p:spPr>
            <a:xfrm flipH="1" flipV="1">
              <a:off x="7095854" y="3510444"/>
              <a:ext cx="1604210" cy="1604210"/>
            </a:xfrm>
            <a:prstGeom prst="ellipse">
              <a:avLst/>
            </a:prstGeom>
            <a:solidFill>
              <a:srgbClr val="E00A6B">
                <a:alpha val="78039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楕円 106"/>
            <p:cNvSpPr/>
            <p:nvPr/>
          </p:nvSpPr>
          <p:spPr>
            <a:xfrm flipH="1" flipV="1">
              <a:off x="8699038" y="3510444"/>
              <a:ext cx="1604210" cy="1604210"/>
            </a:xfrm>
            <a:prstGeom prst="ellipse">
              <a:avLst/>
            </a:prstGeom>
            <a:solidFill>
              <a:srgbClr val="E00A6B">
                <a:alpha val="78039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楕円 106"/>
            <p:cNvSpPr/>
            <p:nvPr/>
          </p:nvSpPr>
          <p:spPr>
            <a:xfrm flipH="1" flipV="1">
              <a:off x="7907890" y="4898842"/>
              <a:ext cx="1604210" cy="1604210"/>
            </a:xfrm>
            <a:prstGeom prst="ellipse">
              <a:avLst/>
            </a:prstGeom>
            <a:solidFill>
              <a:srgbClr val="E00A6B">
                <a:alpha val="49804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1" name="グループ化 60"/>
          <p:cNvGrpSpPr/>
          <p:nvPr/>
        </p:nvGrpSpPr>
        <p:grpSpPr>
          <a:xfrm>
            <a:off x="6284984" y="1582149"/>
            <a:ext cx="4832322" cy="4390674"/>
            <a:chOff x="6284984" y="1597913"/>
            <a:chExt cx="4832322" cy="4390674"/>
          </a:xfrm>
        </p:grpSpPr>
        <p:sp>
          <p:nvSpPr>
            <p:cNvPr id="37" name="楕円 21"/>
            <p:cNvSpPr/>
            <p:nvPr/>
          </p:nvSpPr>
          <p:spPr>
            <a:xfrm flipV="1">
              <a:off x="7107370" y="1597913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楕円 21"/>
            <p:cNvSpPr/>
            <p:nvPr/>
          </p:nvSpPr>
          <p:spPr>
            <a:xfrm flipV="1">
              <a:off x="6284984" y="2987584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楕円 21"/>
            <p:cNvSpPr/>
            <p:nvPr/>
          </p:nvSpPr>
          <p:spPr>
            <a:xfrm flipV="1">
              <a:off x="7898126" y="2987584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楕円 21"/>
            <p:cNvSpPr/>
            <p:nvPr/>
          </p:nvSpPr>
          <p:spPr>
            <a:xfrm flipV="1">
              <a:off x="8723541" y="1597913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楕円 21"/>
            <p:cNvSpPr/>
            <p:nvPr/>
          </p:nvSpPr>
          <p:spPr>
            <a:xfrm flipV="1">
              <a:off x="9513096" y="2987584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楕円 21"/>
            <p:cNvSpPr/>
            <p:nvPr/>
          </p:nvSpPr>
          <p:spPr>
            <a:xfrm flipV="1">
              <a:off x="7109642" y="4384377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楕円 21"/>
            <p:cNvSpPr/>
            <p:nvPr/>
          </p:nvSpPr>
          <p:spPr>
            <a:xfrm flipV="1">
              <a:off x="8725813" y="4384377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4" name="六角形 53"/>
          <p:cNvSpPr>
            <a:spLocks/>
          </p:cNvSpPr>
          <p:nvPr/>
        </p:nvSpPr>
        <p:spPr>
          <a:xfrm>
            <a:off x="7122314" y="2478050"/>
            <a:ext cx="3211200" cy="2700000"/>
          </a:xfrm>
          <a:prstGeom prst="hexagon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3" name="グループ化 62"/>
          <p:cNvGrpSpPr/>
          <p:nvPr/>
        </p:nvGrpSpPr>
        <p:grpSpPr>
          <a:xfrm>
            <a:off x="7122313" y="2478050"/>
            <a:ext cx="2540760" cy="2703401"/>
            <a:chOff x="7122313" y="2478050"/>
            <a:chExt cx="2540760" cy="2703401"/>
          </a:xfrm>
        </p:grpSpPr>
        <p:cxnSp>
          <p:nvCxnSpPr>
            <p:cNvPr id="56" name="直線コネクタ 55"/>
            <p:cNvCxnSpPr>
              <a:stCxn id="54" idx="5"/>
            </p:cNvCxnSpPr>
            <p:nvPr/>
          </p:nvCxnSpPr>
          <p:spPr>
            <a:xfrm rot="16200000" flipH="1" flipV="1">
              <a:off x="8500113" y="2688385"/>
              <a:ext cx="1368736" cy="948066"/>
            </a:xfrm>
            <a:prstGeom prst="line">
              <a:avLst/>
            </a:prstGeom>
            <a:ln w="38100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>
            <a:xfrm rot="16200000" flipH="1">
              <a:off x="8538479" y="4056857"/>
              <a:ext cx="1334663" cy="914525"/>
            </a:xfrm>
            <a:prstGeom prst="line">
              <a:avLst/>
            </a:prstGeom>
            <a:ln w="38100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>
              <a:stCxn id="54" idx="3"/>
            </p:cNvCxnSpPr>
            <p:nvPr/>
          </p:nvCxnSpPr>
          <p:spPr>
            <a:xfrm rot="10800000" flipH="1" flipV="1">
              <a:off x="7122313" y="3828050"/>
              <a:ext cx="1583821" cy="18736"/>
            </a:xfrm>
            <a:prstGeom prst="line">
              <a:avLst/>
            </a:prstGeom>
            <a:ln w="38100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グループ化 69"/>
          <p:cNvGrpSpPr/>
          <p:nvPr/>
        </p:nvGrpSpPr>
        <p:grpSpPr>
          <a:xfrm>
            <a:off x="4130565" y="4587765"/>
            <a:ext cx="3878318" cy="2062103"/>
            <a:chOff x="4130565" y="4587765"/>
            <a:chExt cx="3878318" cy="2062103"/>
          </a:xfrm>
        </p:grpSpPr>
        <p:cxnSp>
          <p:nvCxnSpPr>
            <p:cNvPr id="66" name="直線矢印コネクタ 65"/>
            <p:cNvCxnSpPr>
              <a:stCxn id="67" idx="3"/>
            </p:cNvCxnSpPr>
            <p:nvPr/>
          </p:nvCxnSpPr>
          <p:spPr>
            <a:xfrm flipV="1">
              <a:off x="7021100" y="4887310"/>
              <a:ext cx="987783" cy="731507"/>
            </a:xfrm>
            <a:prstGeom prst="straightConnector1">
              <a:avLst/>
            </a:prstGeom>
            <a:ln w="5715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テキスト ボックス 66"/>
            <p:cNvSpPr txBox="1"/>
            <p:nvPr/>
          </p:nvSpPr>
          <p:spPr>
            <a:xfrm>
              <a:off x="4130565" y="4587765"/>
              <a:ext cx="2890535" cy="2062103"/>
            </a:xfrm>
            <a:prstGeom prst="rect">
              <a:avLst/>
            </a:prstGeom>
            <a:noFill/>
            <a:ln w="57150">
              <a:solidFill>
                <a:srgbClr val="FFC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3200" dirty="0" smtClean="0"/>
                <a:t>120</a:t>
              </a:r>
              <a:r>
                <a:rPr kumimoji="1" lang="ja-JP" altLang="en-US" sz="3200" dirty="0" smtClean="0"/>
                <a:t>度（</a:t>
              </a:r>
              <a:r>
                <a:rPr kumimoji="1" lang="en-US" altLang="ja-JP" sz="3200" dirty="0" smtClean="0"/>
                <a:t>1/3)</a:t>
              </a:r>
            </a:p>
            <a:p>
              <a:r>
                <a:rPr kumimoji="1" lang="ja-JP" altLang="en-US" sz="3200" dirty="0" smtClean="0"/>
                <a:t>さらに上下</a:t>
              </a:r>
              <a:r>
                <a:rPr kumimoji="1" lang="en-US" altLang="ja-JP" sz="3200" dirty="0" smtClean="0"/>
                <a:t>1/2</a:t>
              </a:r>
            </a:p>
            <a:p>
              <a:r>
                <a:rPr lang="en-US" altLang="ja-JP" sz="3200" dirty="0" smtClean="0"/>
                <a:t>=1/6×6</a:t>
              </a:r>
            </a:p>
            <a:p>
              <a:r>
                <a:rPr kumimoji="1" lang="en-US" altLang="ja-JP" sz="3200" dirty="0" smtClean="0"/>
                <a:t>+1/2</a:t>
              </a:r>
              <a:endParaRPr kumimoji="1" lang="ja-JP" altLang="en-US" sz="3200" dirty="0"/>
            </a:p>
          </p:txBody>
        </p:sp>
      </p:grpSp>
      <p:grpSp>
        <p:nvGrpSpPr>
          <p:cNvPr id="74" name="グループ化 73"/>
          <p:cNvGrpSpPr/>
          <p:nvPr/>
        </p:nvGrpSpPr>
        <p:grpSpPr>
          <a:xfrm>
            <a:off x="4477407" y="1340055"/>
            <a:ext cx="4234173" cy="1044199"/>
            <a:chOff x="4477407" y="1340055"/>
            <a:chExt cx="4234173" cy="1044199"/>
          </a:xfrm>
        </p:grpSpPr>
        <p:cxnSp>
          <p:nvCxnSpPr>
            <p:cNvPr id="72" name="直線矢印コネクタ 71"/>
            <p:cNvCxnSpPr>
              <a:endCxn id="37" idx="6"/>
            </p:cNvCxnSpPr>
            <p:nvPr/>
          </p:nvCxnSpPr>
          <p:spPr>
            <a:xfrm>
              <a:off x="5533697" y="1986455"/>
              <a:ext cx="3177883" cy="397799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テキスト ボックス 72"/>
            <p:cNvSpPr txBox="1"/>
            <p:nvPr/>
          </p:nvSpPr>
          <p:spPr>
            <a:xfrm>
              <a:off x="4477407" y="1340055"/>
              <a:ext cx="1826141" cy="584775"/>
            </a:xfrm>
            <a:prstGeom prst="rect">
              <a:avLst/>
            </a:prstGeom>
            <a:noFill/>
            <a:ln w="38100">
              <a:solidFill>
                <a:srgbClr val="FFC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ja-JP" altLang="en-US" sz="3200" dirty="0" smtClean="0"/>
                <a:t>削られる</a:t>
              </a:r>
              <a:endParaRPr kumimoji="1" lang="ja-JP" altLang="en-US" sz="3200" dirty="0"/>
            </a:p>
          </p:txBody>
        </p:sp>
      </p:grpSp>
      <p:grpSp>
        <p:nvGrpSpPr>
          <p:cNvPr id="78" name="グループ化 77"/>
          <p:cNvGrpSpPr/>
          <p:nvPr/>
        </p:nvGrpSpPr>
        <p:grpSpPr>
          <a:xfrm>
            <a:off x="4477407" y="2948152"/>
            <a:ext cx="3279227" cy="584775"/>
            <a:chOff x="4477407" y="2948152"/>
            <a:chExt cx="3279227" cy="584775"/>
          </a:xfrm>
        </p:grpSpPr>
        <p:sp>
          <p:nvSpPr>
            <p:cNvPr id="75" name="テキスト ボックス 74"/>
            <p:cNvSpPr txBox="1"/>
            <p:nvPr/>
          </p:nvSpPr>
          <p:spPr>
            <a:xfrm>
              <a:off x="4477407" y="2948152"/>
              <a:ext cx="1826141" cy="584775"/>
            </a:xfrm>
            <a:prstGeom prst="rect">
              <a:avLst/>
            </a:prstGeom>
            <a:noFill/>
            <a:ln w="57150">
              <a:solidFill>
                <a:srgbClr val="FFC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ja-JP" altLang="en-US" sz="3200" dirty="0" smtClean="0"/>
                <a:t>侵入する</a:t>
              </a:r>
              <a:endParaRPr kumimoji="1" lang="ja-JP" altLang="en-US" sz="3200" dirty="0"/>
            </a:p>
          </p:txBody>
        </p:sp>
        <p:cxnSp>
          <p:nvCxnSpPr>
            <p:cNvPr id="77" name="直線矢印コネクタ 76"/>
            <p:cNvCxnSpPr>
              <a:stCxn id="75" idx="3"/>
            </p:cNvCxnSpPr>
            <p:nvPr/>
          </p:nvCxnSpPr>
          <p:spPr>
            <a:xfrm flipV="1">
              <a:off x="6303548" y="3200400"/>
              <a:ext cx="1453086" cy="40140"/>
            </a:xfrm>
            <a:prstGeom prst="straightConnector1">
              <a:avLst/>
            </a:prstGeom>
            <a:ln w="5715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テキスト ボックス 78"/>
          <p:cNvSpPr txBox="1"/>
          <p:nvPr/>
        </p:nvSpPr>
        <p:spPr>
          <a:xfrm>
            <a:off x="4971424" y="2222934"/>
            <a:ext cx="677108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3200" dirty="0" smtClean="0"/>
              <a:t>＝</a:t>
            </a:r>
            <a:endParaRPr kumimoji="1" lang="ja-JP" altLang="en-US" sz="3200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4887317" y="354723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３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394133" y="3925607"/>
            <a:ext cx="8162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1.5</a:t>
            </a:r>
            <a:endParaRPr kumimoji="1" lang="ja-JP" altLang="en-US" sz="3600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394133" y="4792710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3</a:t>
            </a:r>
            <a:endParaRPr kumimoji="1" lang="ja-JP" altLang="en-US" sz="3600" dirty="0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394133" y="5770172"/>
            <a:ext cx="8162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1.5</a:t>
            </a:r>
            <a:endParaRPr kumimoji="1" lang="ja-JP" altLang="en-US" sz="3600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472966" y="6321956"/>
            <a:ext cx="7761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=6</a:t>
            </a:r>
            <a:endParaRPr kumimoji="1" lang="ja-JP" altLang="en-US" sz="3600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1245476" y="6321956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 smtClean="0"/>
              <a:t>÷</a:t>
            </a:r>
            <a:r>
              <a:rPr lang="ja-JP" altLang="en-US" sz="3600" dirty="0" smtClean="0"/>
              <a:t>３＝</a:t>
            </a:r>
            <a:r>
              <a:rPr lang="ja-JP" altLang="en-US" sz="3600" dirty="0" smtClean="0">
                <a:solidFill>
                  <a:srgbClr val="FF0000"/>
                </a:solidFill>
              </a:rPr>
              <a:t>２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578286" y="1686482"/>
            <a:ext cx="2207362" cy="4479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実教　化学</a:t>
            </a:r>
            <a:r>
              <a:rPr kumimoji="1" lang="en-US" altLang="ja-JP" dirty="0" smtClean="0">
                <a:solidFill>
                  <a:schemeClr val="tx1"/>
                </a:solidFill>
              </a:rPr>
              <a:t>P</a:t>
            </a:r>
            <a:r>
              <a:rPr lang="en-US" altLang="ja-JP" dirty="0" smtClean="0">
                <a:solidFill>
                  <a:schemeClr val="tx1"/>
                </a:solidFill>
              </a:rPr>
              <a:t>38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79" grpId="1"/>
      <p:bldP spid="80" grpId="0"/>
      <p:bldP spid="80" grpId="1"/>
      <p:bldP spid="81" grpId="0"/>
      <p:bldP spid="82" grpId="0"/>
      <p:bldP spid="83" grpId="0"/>
      <p:bldP spid="84" grpId="0"/>
      <p:bldP spid="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六方最密構造　充填率</a:t>
            </a:r>
            <a:endParaRPr kumimoji="1" lang="ja-JP" altLang="en-US" dirty="0"/>
          </a:p>
        </p:txBody>
      </p:sp>
      <p:sp>
        <p:nvSpPr>
          <p:cNvPr id="3" name="楕円 21"/>
          <p:cNvSpPr/>
          <p:nvPr/>
        </p:nvSpPr>
        <p:spPr>
          <a:xfrm flipV="1">
            <a:off x="1640177" y="1555545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21"/>
          <p:cNvSpPr/>
          <p:nvPr/>
        </p:nvSpPr>
        <p:spPr>
          <a:xfrm flipV="1">
            <a:off x="817791" y="2945216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21"/>
          <p:cNvSpPr/>
          <p:nvPr/>
        </p:nvSpPr>
        <p:spPr>
          <a:xfrm flipV="1">
            <a:off x="2430933" y="2945216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21"/>
          <p:cNvSpPr/>
          <p:nvPr/>
        </p:nvSpPr>
        <p:spPr>
          <a:xfrm flipV="1">
            <a:off x="3256348" y="1555545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21"/>
          <p:cNvSpPr/>
          <p:nvPr/>
        </p:nvSpPr>
        <p:spPr>
          <a:xfrm flipV="1">
            <a:off x="4045903" y="2945216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21"/>
          <p:cNvSpPr/>
          <p:nvPr/>
        </p:nvSpPr>
        <p:spPr>
          <a:xfrm flipV="1">
            <a:off x="1642449" y="4342009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21"/>
          <p:cNvSpPr/>
          <p:nvPr/>
        </p:nvSpPr>
        <p:spPr>
          <a:xfrm flipV="1">
            <a:off x="3258620" y="4342009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/>
          <p:cNvGrpSpPr/>
          <p:nvPr/>
        </p:nvGrpSpPr>
        <p:grpSpPr>
          <a:xfrm>
            <a:off x="803355" y="2090131"/>
            <a:ext cx="4841857" cy="4373733"/>
            <a:chOff x="6276704" y="2129319"/>
            <a:chExt cx="4841857" cy="4373733"/>
          </a:xfrm>
        </p:grpSpPr>
        <p:sp>
          <p:nvSpPr>
            <p:cNvPr id="11" name="楕円 106"/>
            <p:cNvSpPr/>
            <p:nvPr/>
          </p:nvSpPr>
          <p:spPr>
            <a:xfrm flipH="1" flipV="1">
              <a:off x="6276704" y="2129319"/>
              <a:ext cx="1604210" cy="1604210"/>
            </a:xfrm>
            <a:prstGeom prst="ellipse">
              <a:avLst/>
            </a:prstGeom>
            <a:solidFill>
              <a:srgbClr val="E00A6B">
                <a:alpha val="49804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楕円 106"/>
            <p:cNvSpPr/>
            <p:nvPr/>
          </p:nvSpPr>
          <p:spPr>
            <a:xfrm flipH="1" flipV="1">
              <a:off x="7898938" y="2148369"/>
              <a:ext cx="1604210" cy="1604210"/>
            </a:xfrm>
            <a:prstGeom prst="ellipse">
              <a:avLst/>
            </a:prstGeom>
            <a:solidFill>
              <a:srgbClr val="E00A6B">
                <a:alpha val="78039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楕円 106"/>
            <p:cNvSpPr/>
            <p:nvPr/>
          </p:nvSpPr>
          <p:spPr>
            <a:xfrm flipH="1" flipV="1">
              <a:off x="9514351" y="2129319"/>
              <a:ext cx="1604210" cy="1604210"/>
            </a:xfrm>
            <a:prstGeom prst="ellipse">
              <a:avLst/>
            </a:prstGeom>
            <a:solidFill>
              <a:srgbClr val="E00A6B">
                <a:alpha val="49804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楕円 106"/>
            <p:cNvSpPr/>
            <p:nvPr/>
          </p:nvSpPr>
          <p:spPr>
            <a:xfrm flipH="1" flipV="1">
              <a:off x="7095854" y="3510444"/>
              <a:ext cx="1604210" cy="1604210"/>
            </a:xfrm>
            <a:prstGeom prst="ellipse">
              <a:avLst/>
            </a:prstGeom>
            <a:solidFill>
              <a:srgbClr val="E00A6B">
                <a:alpha val="78039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楕円 106"/>
            <p:cNvSpPr/>
            <p:nvPr/>
          </p:nvSpPr>
          <p:spPr>
            <a:xfrm flipH="1" flipV="1">
              <a:off x="8699038" y="3510444"/>
              <a:ext cx="1604210" cy="1604210"/>
            </a:xfrm>
            <a:prstGeom prst="ellipse">
              <a:avLst/>
            </a:prstGeom>
            <a:solidFill>
              <a:srgbClr val="E00A6B">
                <a:alpha val="78039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楕円 106"/>
            <p:cNvSpPr/>
            <p:nvPr/>
          </p:nvSpPr>
          <p:spPr>
            <a:xfrm flipH="1" flipV="1">
              <a:off x="7907890" y="4898842"/>
              <a:ext cx="1604210" cy="1604210"/>
            </a:xfrm>
            <a:prstGeom prst="ellipse">
              <a:avLst/>
            </a:prstGeom>
            <a:solidFill>
              <a:srgbClr val="E00A6B">
                <a:alpha val="49804"/>
              </a:srgbClr>
            </a:solidFill>
            <a:ln>
              <a:solidFill>
                <a:srgbClr val="41719C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811635" y="1542961"/>
            <a:ext cx="4832322" cy="4390674"/>
            <a:chOff x="6284984" y="1597913"/>
            <a:chExt cx="4832322" cy="4390674"/>
          </a:xfrm>
        </p:grpSpPr>
        <p:sp>
          <p:nvSpPr>
            <p:cNvPr id="18" name="楕円 21"/>
            <p:cNvSpPr/>
            <p:nvPr/>
          </p:nvSpPr>
          <p:spPr>
            <a:xfrm flipV="1">
              <a:off x="7107370" y="1597913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楕円 21"/>
            <p:cNvSpPr/>
            <p:nvPr/>
          </p:nvSpPr>
          <p:spPr>
            <a:xfrm flipV="1">
              <a:off x="6284984" y="2987584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楕円 21"/>
            <p:cNvSpPr/>
            <p:nvPr/>
          </p:nvSpPr>
          <p:spPr>
            <a:xfrm flipV="1">
              <a:off x="7898126" y="2987584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楕円 21"/>
            <p:cNvSpPr/>
            <p:nvPr/>
          </p:nvSpPr>
          <p:spPr>
            <a:xfrm flipV="1">
              <a:off x="8723541" y="1597913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楕円 21"/>
            <p:cNvSpPr/>
            <p:nvPr/>
          </p:nvSpPr>
          <p:spPr>
            <a:xfrm flipV="1">
              <a:off x="9513096" y="2987584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楕円 21"/>
            <p:cNvSpPr/>
            <p:nvPr/>
          </p:nvSpPr>
          <p:spPr>
            <a:xfrm flipV="1">
              <a:off x="7109642" y="4384377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楕円 21"/>
            <p:cNvSpPr/>
            <p:nvPr/>
          </p:nvSpPr>
          <p:spPr>
            <a:xfrm flipV="1">
              <a:off x="8725813" y="4384377"/>
              <a:ext cx="1604210" cy="160421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六角形 24"/>
          <p:cNvSpPr>
            <a:spLocks/>
          </p:cNvSpPr>
          <p:nvPr/>
        </p:nvSpPr>
        <p:spPr>
          <a:xfrm>
            <a:off x="1648965" y="2438862"/>
            <a:ext cx="3211200" cy="2700000"/>
          </a:xfrm>
          <a:prstGeom prst="hexagon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" name="グループ化 25"/>
          <p:cNvGrpSpPr/>
          <p:nvPr/>
        </p:nvGrpSpPr>
        <p:grpSpPr>
          <a:xfrm>
            <a:off x="1688909" y="2493804"/>
            <a:ext cx="2500815" cy="2648459"/>
            <a:chOff x="7162258" y="2532992"/>
            <a:chExt cx="2500815" cy="2648459"/>
          </a:xfrm>
        </p:grpSpPr>
        <p:cxnSp>
          <p:nvCxnSpPr>
            <p:cNvPr id="27" name="直線コネクタ 26"/>
            <p:cNvCxnSpPr/>
            <p:nvPr/>
          </p:nvCxnSpPr>
          <p:spPr>
            <a:xfrm rot="16200000" flipH="1" flipV="1">
              <a:off x="8486270" y="2743327"/>
              <a:ext cx="1368736" cy="948066"/>
            </a:xfrm>
            <a:prstGeom prst="line">
              <a:avLst/>
            </a:prstGeom>
            <a:ln w="38100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rot="16200000" flipH="1">
              <a:off x="7433302" y="2951680"/>
              <a:ext cx="2621132" cy="1838410"/>
            </a:xfrm>
            <a:prstGeom prst="line">
              <a:avLst/>
            </a:prstGeom>
            <a:ln w="38100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 rot="10800000" flipH="1" flipV="1">
              <a:off x="7162258" y="3815757"/>
              <a:ext cx="1583821" cy="18736"/>
            </a:xfrm>
            <a:prstGeom prst="line">
              <a:avLst/>
            </a:prstGeom>
            <a:ln w="38100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テキスト ボックス 29"/>
          <p:cNvSpPr txBox="1"/>
          <p:nvPr/>
        </p:nvSpPr>
        <p:spPr>
          <a:xfrm>
            <a:off x="6160634" y="1797360"/>
            <a:ext cx="340349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半径 ＝　</a:t>
            </a:r>
            <a:r>
              <a:rPr kumimoji="1" lang="en-US" altLang="ja-JP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1" lang="en-US" altLang="ja-JP" sz="3200" dirty="0" smtClean="0"/>
              <a:t> </a:t>
            </a:r>
            <a:endParaRPr lang="en-US" altLang="ja-JP" sz="3200" dirty="0" smtClean="0"/>
          </a:p>
          <a:p>
            <a:r>
              <a:rPr kumimoji="1" lang="ja-JP" altLang="en-US" sz="3200" dirty="0" smtClean="0"/>
              <a:t>単位格子１辺＝ </a:t>
            </a:r>
            <a:r>
              <a:rPr kumimoji="1" lang="en-US" altLang="ja-JP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069771" y="1789611"/>
            <a:ext cx="389850" cy="584775"/>
          </a:xfrm>
          <a:prstGeom prst="rect">
            <a:avLst/>
          </a:prstGeom>
          <a:solidFill>
            <a:srgbClr val="385723"/>
          </a:solidFill>
        </p:spPr>
        <p:txBody>
          <a:bodyPr wrap="none" rtlCol="0">
            <a:spAutoFit/>
          </a:bodyPr>
          <a:lstStyle/>
          <a:p>
            <a:r>
              <a:rPr lang="en-US" altLang="ja-JP" sz="3200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kumimoji="1" lang="ja-JP" altLang="en-US" sz="3200" dirty="0">
              <a:solidFill>
                <a:srgbClr val="FFC000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823062" y="3039291"/>
            <a:ext cx="389850" cy="584775"/>
          </a:xfrm>
          <a:prstGeom prst="rect">
            <a:avLst/>
          </a:prstGeom>
          <a:solidFill>
            <a:srgbClr val="385723"/>
          </a:solidFill>
        </p:spPr>
        <p:txBody>
          <a:bodyPr wrap="none" rtlCol="0">
            <a:spAutoFit/>
          </a:bodyPr>
          <a:lstStyle/>
          <a:p>
            <a:r>
              <a:rPr lang="en-US" altLang="ja-JP" sz="3200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kumimoji="1" lang="ja-JP" altLang="en-US" sz="3200" dirty="0">
              <a:solidFill>
                <a:srgbClr val="FFC000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160634" y="3265711"/>
            <a:ext cx="14430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i="1" dirty="0" smtClean="0">
                <a:latin typeface="Times New Roman" pitchFamily="18" charset="0"/>
                <a:cs typeface="Times New Roman" pitchFamily="18" charset="0"/>
              </a:rPr>
              <a:t> a = 2 r</a:t>
            </a:r>
            <a:endParaRPr kumimoji="1" lang="ja-JP" alt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160634" y="4755741"/>
          <a:ext cx="4911542" cy="835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Studyaid D.B." r:id="rId3" imgW="2352600" imgH="399960" progId="Studyaid_DB.Document">
                  <p:embed/>
                </p:oleObj>
              </mc:Choice>
              <mc:Fallback>
                <p:oleObj name="Studyaid D.B." r:id="rId3" imgW="2352600" imgH="399960" progId="Studyaid_DB.Documen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0634" y="4755741"/>
                        <a:ext cx="4911542" cy="8351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テキスト ボックス 36"/>
          <p:cNvSpPr txBox="1"/>
          <p:nvPr/>
        </p:nvSpPr>
        <p:spPr>
          <a:xfrm>
            <a:off x="6160634" y="4284617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底面積</a:t>
            </a:r>
            <a:endParaRPr kumimoji="1" lang="ja-JP" altLang="en-US" sz="3200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160634" y="5834602"/>
          <a:ext cx="1655634" cy="695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Studyaid D.B." r:id="rId5" imgW="657360" imgH="276120" progId="Studyaid_DB.Document">
                  <p:embed/>
                </p:oleObj>
              </mc:Choice>
              <mc:Fallback>
                <p:oleObj name="Studyaid D.B." r:id="rId5" imgW="657360" imgH="276120" progId="Studyaid_DB.Documen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0634" y="5834602"/>
                        <a:ext cx="1655634" cy="6958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958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719977" y="1686482"/>
            <a:ext cx="2872309" cy="51175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実教　化学</a:t>
            </a:r>
            <a:r>
              <a:rPr kumimoji="1" lang="en-US" altLang="ja-JP" dirty="0" smtClean="0">
                <a:solidFill>
                  <a:schemeClr val="tx1"/>
                </a:solidFill>
              </a:rPr>
              <a:t>P</a:t>
            </a:r>
            <a:r>
              <a:rPr lang="en-US" altLang="ja-JP" dirty="0" smtClean="0">
                <a:solidFill>
                  <a:schemeClr val="tx1"/>
                </a:solidFill>
              </a:rPr>
              <a:t>38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71" name="直線矢印コネクタ 70"/>
          <p:cNvCxnSpPr/>
          <p:nvPr/>
        </p:nvCxnSpPr>
        <p:spPr>
          <a:xfrm rot="10800000">
            <a:off x="1924335" y="5199799"/>
            <a:ext cx="968991" cy="736979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9576" y="-3371"/>
            <a:ext cx="10515600" cy="1325563"/>
          </a:xfrm>
        </p:spPr>
        <p:txBody>
          <a:bodyPr/>
          <a:lstStyle/>
          <a:p>
            <a:r>
              <a:rPr kumimoji="1" lang="ja-JP" altLang="en-US" dirty="0" smtClean="0"/>
              <a:t>六方最密構造　配位数</a:t>
            </a:r>
            <a:endParaRPr kumimoji="1" lang="ja-JP" altLang="en-US" dirty="0"/>
          </a:p>
        </p:txBody>
      </p:sp>
      <p:sp>
        <p:nvSpPr>
          <p:cNvPr id="5" name="楕円 21"/>
          <p:cNvSpPr/>
          <p:nvPr/>
        </p:nvSpPr>
        <p:spPr>
          <a:xfrm>
            <a:off x="6451845" y="2970536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21"/>
          <p:cNvSpPr/>
          <p:nvPr/>
        </p:nvSpPr>
        <p:spPr>
          <a:xfrm>
            <a:off x="5643107" y="1608161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21"/>
          <p:cNvSpPr/>
          <p:nvPr/>
        </p:nvSpPr>
        <p:spPr>
          <a:xfrm>
            <a:off x="7256249" y="1608161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21"/>
          <p:cNvSpPr/>
          <p:nvPr/>
        </p:nvSpPr>
        <p:spPr>
          <a:xfrm>
            <a:off x="8054368" y="2984184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21"/>
          <p:cNvSpPr/>
          <p:nvPr/>
        </p:nvSpPr>
        <p:spPr>
          <a:xfrm>
            <a:off x="8871219" y="1608161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21"/>
          <p:cNvSpPr/>
          <p:nvPr/>
        </p:nvSpPr>
        <p:spPr>
          <a:xfrm>
            <a:off x="6467765" y="211368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1"/>
          <p:cNvSpPr/>
          <p:nvPr/>
        </p:nvSpPr>
        <p:spPr>
          <a:xfrm>
            <a:off x="8083936" y="211368"/>
            <a:ext cx="1604210" cy="160421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楕円 106"/>
          <p:cNvSpPr/>
          <p:nvPr/>
        </p:nvSpPr>
        <p:spPr>
          <a:xfrm flipH="1">
            <a:off x="7250905" y="2463246"/>
            <a:ext cx="1604210" cy="1604210"/>
          </a:xfrm>
          <a:prstGeom prst="ellipse">
            <a:avLst/>
          </a:prstGeom>
          <a:solidFill>
            <a:srgbClr val="E00A6B">
              <a:alpha val="78039"/>
            </a:srgbClr>
          </a:solidFill>
          <a:ln>
            <a:solidFill>
              <a:srgbClr val="41719C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楕円 106"/>
          <p:cNvSpPr/>
          <p:nvPr/>
        </p:nvSpPr>
        <p:spPr>
          <a:xfrm flipH="1">
            <a:off x="6447821" y="1063071"/>
            <a:ext cx="1604210" cy="1604210"/>
          </a:xfrm>
          <a:prstGeom prst="ellipse">
            <a:avLst/>
          </a:prstGeom>
          <a:solidFill>
            <a:srgbClr val="E00A6B">
              <a:alpha val="78039"/>
            </a:srgbClr>
          </a:solidFill>
          <a:ln>
            <a:solidFill>
              <a:srgbClr val="41719C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楕円 106"/>
          <p:cNvSpPr/>
          <p:nvPr/>
        </p:nvSpPr>
        <p:spPr>
          <a:xfrm flipH="1">
            <a:off x="8051005" y="1063071"/>
            <a:ext cx="1604210" cy="1604210"/>
          </a:xfrm>
          <a:prstGeom prst="ellipse">
            <a:avLst/>
          </a:prstGeom>
          <a:solidFill>
            <a:srgbClr val="E00A6B">
              <a:alpha val="78039"/>
            </a:srgbClr>
          </a:solidFill>
          <a:ln>
            <a:solidFill>
              <a:srgbClr val="41719C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5" name="直線矢印コネクタ 64"/>
          <p:cNvCxnSpPr/>
          <p:nvPr/>
        </p:nvCxnSpPr>
        <p:spPr>
          <a:xfrm rot="16200000" flipV="1">
            <a:off x="1849272" y="5725236"/>
            <a:ext cx="532263" cy="24566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/>
          <p:nvPr/>
        </p:nvCxnSpPr>
        <p:spPr>
          <a:xfrm rot="5400000" flipH="1" flipV="1">
            <a:off x="873456" y="5786651"/>
            <a:ext cx="586854" cy="286603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/>
          <p:cNvCxnSpPr/>
          <p:nvPr/>
        </p:nvCxnSpPr>
        <p:spPr>
          <a:xfrm rot="10800000" flipV="1">
            <a:off x="1637731" y="4585647"/>
            <a:ext cx="1419368" cy="382137"/>
          </a:xfrm>
          <a:prstGeom prst="straightConnector1">
            <a:avLst/>
          </a:prstGeom>
          <a:ln w="57150">
            <a:solidFill>
              <a:srgbClr val="E00A6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/>
          <p:cNvCxnSpPr/>
          <p:nvPr/>
        </p:nvCxnSpPr>
        <p:spPr>
          <a:xfrm rot="10800000">
            <a:off x="1953903" y="5215719"/>
            <a:ext cx="968991" cy="736979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円/楕円 72"/>
          <p:cNvSpPr/>
          <p:nvPr/>
        </p:nvSpPr>
        <p:spPr>
          <a:xfrm>
            <a:off x="7192394" y="3753103"/>
            <a:ext cx="109182" cy="1091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円/楕円 73"/>
          <p:cNvSpPr/>
          <p:nvPr/>
        </p:nvSpPr>
        <p:spPr>
          <a:xfrm>
            <a:off x="8818778" y="3782671"/>
            <a:ext cx="109182" cy="1091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円/楕円 74"/>
          <p:cNvSpPr/>
          <p:nvPr/>
        </p:nvSpPr>
        <p:spPr>
          <a:xfrm>
            <a:off x="8029466" y="2270015"/>
            <a:ext cx="109182" cy="1091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円/楕円 75"/>
          <p:cNvSpPr/>
          <p:nvPr/>
        </p:nvSpPr>
        <p:spPr>
          <a:xfrm>
            <a:off x="8029466" y="3268591"/>
            <a:ext cx="109182" cy="10918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8" name="直線コネクタ 77"/>
          <p:cNvCxnSpPr/>
          <p:nvPr/>
        </p:nvCxnSpPr>
        <p:spPr>
          <a:xfrm rot="5400000">
            <a:off x="1030406" y="2968388"/>
            <a:ext cx="682388" cy="3957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/>
          <p:cNvCxnSpPr/>
          <p:nvPr/>
        </p:nvCxnSpPr>
        <p:spPr>
          <a:xfrm rot="16200000" flipH="1">
            <a:off x="1330657" y="2982035"/>
            <a:ext cx="764275" cy="286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/>
          <p:cNvSpPr txBox="1"/>
          <p:nvPr/>
        </p:nvSpPr>
        <p:spPr>
          <a:xfrm>
            <a:off x="4640239" y="4599295"/>
            <a:ext cx="57470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隣接する</a:t>
            </a:r>
            <a:endParaRPr kumimoji="1" lang="en-US" altLang="ja-JP" sz="3200" dirty="0" smtClean="0"/>
          </a:p>
          <a:p>
            <a:r>
              <a:rPr kumimoji="1" lang="en-US" altLang="ja-JP" sz="3200" dirty="0" smtClean="0"/>
              <a:t>4</a:t>
            </a:r>
            <a:r>
              <a:rPr kumimoji="1" lang="ja-JP" altLang="en-US" sz="3200" dirty="0" err="1" smtClean="0"/>
              <a:t>つの</a:t>
            </a:r>
            <a:r>
              <a:rPr kumimoji="1" lang="ja-JP" altLang="en-US" sz="3200" dirty="0" smtClean="0"/>
              <a:t>球の中心を結ぶと・・・</a:t>
            </a:r>
            <a:endParaRPr kumimoji="1" lang="en-US" altLang="ja-JP" sz="3200" dirty="0" smtClean="0"/>
          </a:p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正四面体！</a:t>
            </a:r>
            <a:endParaRPr kumimoji="1" lang="en-US" altLang="ja-JP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  <p:bldP spid="17" grpId="0" animBg="1"/>
      <p:bldP spid="21" grpId="0" animBg="1"/>
      <p:bldP spid="3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正方形/長方形 35"/>
          <p:cNvSpPr/>
          <p:nvPr/>
        </p:nvSpPr>
        <p:spPr>
          <a:xfrm>
            <a:off x="1214460" y="1604077"/>
            <a:ext cx="2326885" cy="51175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実教　化学</a:t>
            </a:r>
            <a:r>
              <a:rPr kumimoji="1" lang="en-US" altLang="ja-JP" dirty="0" smtClean="0">
                <a:solidFill>
                  <a:schemeClr val="tx1"/>
                </a:solidFill>
              </a:rPr>
              <a:t>P</a:t>
            </a:r>
            <a:r>
              <a:rPr lang="en-US" altLang="ja-JP" dirty="0" smtClean="0">
                <a:solidFill>
                  <a:schemeClr val="tx1"/>
                </a:solidFill>
              </a:rPr>
              <a:t>38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六方最密充填　充填率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661313" y="2906973"/>
            <a:ext cx="1815153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2661313" y="3400573"/>
            <a:ext cx="1815153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661313" y="2447505"/>
            <a:ext cx="1815153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7328835" y="6161015"/>
            <a:ext cx="3262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/>
              <a:t>正四面体の高さ</a:t>
            </a:r>
            <a:r>
              <a:rPr lang="en-US" altLang="ja-JP" sz="32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kumimoji="1" lang="ja-JP" alt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07967" y="2388352"/>
            <a:ext cx="595035" cy="58477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endParaRPr kumimoji="1" lang="en-US" altLang="ja-JP" sz="3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82943" y="2800064"/>
            <a:ext cx="595035" cy="58477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endParaRPr kumimoji="1" lang="en-US" altLang="ja-JP" sz="3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グループ化 51"/>
          <p:cNvGrpSpPr/>
          <p:nvPr/>
        </p:nvGrpSpPr>
        <p:grpSpPr>
          <a:xfrm>
            <a:off x="5991367" y="3111689"/>
            <a:ext cx="2402006" cy="2183640"/>
            <a:chOff x="5991367" y="3111689"/>
            <a:chExt cx="2402006" cy="2183640"/>
          </a:xfrm>
        </p:grpSpPr>
        <p:cxnSp>
          <p:nvCxnSpPr>
            <p:cNvPr id="14" name="直線コネクタ 13"/>
            <p:cNvCxnSpPr/>
            <p:nvPr/>
          </p:nvCxnSpPr>
          <p:spPr>
            <a:xfrm rot="5400000">
              <a:off x="5745708" y="3357350"/>
              <a:ext cx="1692322" cy="120100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rot="16200000" flipH="1">
              <a:off x="6933063" y="3370996"/>
              <a:ext cx="1719617" cy="120100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5991367" y="4804012"/>
              <a:ext cx="1443103" cy="475654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7434470" y="4818490"/>
              <a:ext cx="946205" cy="4611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>
              <a:off x="6027089" y="4794637"/>
              <a:ext cx="2345634" cy="31805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 rot="16200000" flipH="1">
              <a:off x="6586870" y="3737343"/>
              <a:ext cx="1913861" cy="712382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6018028" y="4805916"/>
              <a:ext cx="1871330" cy="244549"/>
            </a:xfrm>
            <a:prstGeom prst="line">
              <a:avLst/>
            </a:prstGeom>
            <a:ln w="38100">
              <a:solidFill>
                <a:schemeClr val="accent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>
            <a:xfrm rot="16200000" flipH="1">
              <a:off x="6281850" y="4041698"/>
              <a:ext cx="1798602" cy="2091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rot="16200000" flipH="1">
              <a:off x="6209735" y="4080682"/>
              <a:ext cx="2183637" cy="2456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テキスト ボックス 41"/>
          <p:cNvSpPr txBox="1"/>
          <p:nvPr/>
        </p:nvSpPr>
        <p:spPr>
          <a:xfrm>
            <a:off x="7524595" y="5010990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kumimoji="1" lang="ja-JP" altLang="en-US" sz="3200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534150" y="5095875"/>
            <a:ext cx="5501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2r</a:t>
            </a:r>
            <a:endParaRPr kumimoji="1" lang="ja-JP" altLang="en-US" sz="32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直線コネクタ 47"/>
          <p:cNvCxnSpPr/>
          <p:nvPr/>
        </p:nvCxnSpPr>
        <p:spPr>
          <a:xfrm flipV="1">
            <a:off x="7462515" y="5095245"/>
            <a:ext cx="475200" cy="230400"/>
          </a:xfrm>
          <a:prstGeom prst="line">
            <a:avLst/>
          </a:prstGeom>
          <a:ln w="28575">
            <a:solidFill>
              <a:srgbClr val="FFC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824978" y="3812603"/>
          <a:ext cx="733806" cy="700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Studyaid D.B." r:id="rId3" imgW="419040" imgH="399960" progId="Studyaid_DB.Document">
                  <p:embed/>
                </p:oleObj>
              </mc:Choice>
              <mc:Fallback>
                <p:oleObj name="Studyaid D.B." r:id="rId3" imgW="419040" imgH="399960" progId="Studyaid_DB.Documen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978" y="3812603"/>
                        <a:ext cx="733806" cy="7004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3" name="グループ化 52"/>
          <p:cNvGrpSpPr/>
          <p:nvPr/>
        </p:nvGrpSpPr>
        <p:grpSpPr>
          <a:xfrm flipV="1">
            <a:off x="6007289" y="916674"/>
            <a:ext cx="2402006" cy="2183640"/>
            <a:chOff x="5991367" y="3111689"/>
            <a:chExt cx="2402006" cy="2183640"/>
          </a:xfrm>
        </p:grpSpPr>
        <p:cxnSp>
          <p:nvCxnSpPr>
            <p:cNvPr id="54" name="直線コネクタ 53"/>
            <p:cNvCxnSpPr/>
            <p:nvPr/>
          </p:nvCxnSpPr>
          <p:spPr>
            <a:xfrm rot="5400000">
              <a:off x="5745708" y="3357350"/>
              <a:ext cx="1692322" cy="120100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>
            <a:xfrm rot="16200000" flipH="1">
              <a:off x="6933063" y="3370996"/>
              <a:ext cx="1719617" cy="120100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>
            <a:xfrm>
              <a:off x="5991367" y="4804012"/>
              <a:ext cx="1443103" cy="475654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>
            <a:xfrm flipV="1">
              <a:off x="7434470" y="4818490"/>
              <a:ext cx="946205" cy="4611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/>
            <p:nvPr/>
          </p:nvCxnSpPr>
          <p:spPr>
            <a:xfrm>
              <a:off x="6027089" y="4794637"/>
              <a:ext cx="2345634" cy="31805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 rot="16200000" flipH="1">
              <a:off x="6586870" y="3737343"/>
              <a:ext cx="1913861" cy="712382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>
              <a:off x="6018028" y="4805916"/>
              <a:ext cx="1871330" cy="244549"/>
            </a:xfrm>
            <a:prstGeom prst="line">
              <a:avLst/>
            </a:prstGeom>
            <a:ln w="38100">
              <a:solidFill>
                <a:schemeClr val="accent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 rot="16200000" flipH="1">
              <a:off x="6281850" y="4041698"/>
              <a:ext cx="1798602" cy="2091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 rot="16200000" flipH="1">
              <a:off x="6209735" y="4080682"/>
              <a:ext cx="2183637" cy="2456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0648524" y="6139358"/>
          <a:ext cx="1061256" cy="636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Studyaid D.B." r:id="rId5" imgW="666720" imgH="399960" progId="Studyaid_DB.Document">
                  <p:embed/>
                </p:oleObj>
              </mc:Choice>
              <mc:Fallback>
                <p:oleObj name="Studyaid D.B." r:id="rId5" imgW="666720" imgH="399960" progId="Studyaid_DB.Document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48524" y="6139358"/>
                        <a:ext cx="1061256" cy="6367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六方最密構造　充填率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六角柱</a:t>
            </a:r>
            <a:r>
              <a:rPr kumimoji="1" lang="ja-JP" altLang="en-US" dirty="0" smtClean="0"/>
              <a:t>の体積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六角柱の中の原子数</a:t>
            </a:r>
            <a:r>
              <a:rPr lang="en-US" altLang="ja-JP" dirty="0" smtClean="0"/>
              <a:t>×</a:t>
            </a:r>
            <a:r>
              <a:rPr lang="ja-JP" altLang="en-US" dirty="0" smtClean="0"/>
              <a:t>原子の体積</a:t>
            </a:r>
            <a:endParaRPr kumimoji="1" lang="ja-JP" altLang="en-US" dirty="0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1255097" y="2394874"/>
          <a:ext cx="3967871" cy="703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7" name="Studyaid D.B." r:id="rId3" imgW="2257560" imgH="399960" progId="Studyaid_DB.Document">
                  <p:embed/>
                </p:oleObj>
              </mc:Choice>
              <mc:Fallback>
                <p:oleObj name="Studyaid D.B." r:id="rId3" imgW="2257560" imgH="399960" progId="Studyaid_DB.Documen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097" y="2394874"/>
                        <a:ext cx="3967871" cy="7031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804774" y="4114491"/>
          <a:ext cx="1558632" cy="935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8" name="Studyaid D.B." r:id="rId5" imgW="666720" imgH="399960" progId="Studyaid_DB.Document">
                  <p:embed/>
                </p:oleObj>
              </mc:Choice>
              <mc:Fallback>
                <p:oleObj name="Studyaid D.B." r:id="rId5" imgW="666720" imgH="399960" progId="Studyaid_DB.Document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774" y="4114491"/>
                        <a:ext cx="1558632" cy="9351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5528958" y="4893081"/>
            <a:ext cx="654538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充填率＝原子が占める体積</a:t>
            </a:r>
            <a:endParaRPr kumimoji="1" lang="en-US" altLang="ja-JP" sz="3200" dirty="0" smtClean="0"/>
          </a:p>
          <a:p>
            <a:r>
              <a:rPr lang="en-US" altLang="ja-JP" sz="3200" dirty="0"/>
              <a:t>	</a:t>
            </a:r>
            <a:r>
              <a:rPr lang="en-US" altLang="ja-JP" sz="3200" dirty="0" smtClean="0"/>
              <a:t>	</a:t>
            </a:r>
            <a:r>
              <a:rPr lang="ja-JP" altLang="en-US" sz="3200" dirty="0" smtClean="0"/>
              <a:t>　　　　</a:t>
            </a:r>
            <a:r>
              <a:rPr lang="en-US" altLang="ja-JP" sz="3200" dirty="0" smtClean="0"/>
              <a:t>÷</a:t>
            </a:r>
            <a:r>
              <a:rPr kumimoji="1" lang="ja-JP" altLang="en-US" sz="3200" dirty="0" smtClean="0"/>
              <a:t>立方体の体積</a:t>
            </a:r>
            <a:endParaRPr kumimoji="1" lang="en-US" altLang="ja-JP" sz="3200" dirty="0" smtClean="0"/>
          </a:p>
          <a:p>
            <a:r>
              <a:rPr lang="ja-JP" altLang="en-US" sz="3200" dirty="0"/>
              <a:t>　</a:t>
            </a:r>
            <a:r>
              <a:rPr lang="ja-JP" altLang="en-US" sz="3200" dirty="0" smtClean="0"/>
              <a:t>　　＝７４</a:t>
            </a:r>
            <a:r>
              <a:rPr lang="en-US" altLang="ja-JP" sz="3200" dirty="0" smtClean="0"/>
              <a:t> %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楕円 106"/>
          <p:cNvSpPr/>
          <p:nvPr/>
        </p:nvSpPr>
        <p:spPr>
          <a:xfrm flipH="1" flipV="1">
            <a:off x="720880" y="3147962"/>
            <a:ext cx="1604210" cy="1604210"/>
          </a:xfrm>
          <a:prstGeom prst="ellipse">
            <a:avLst/>
          </a:prstGeom>
          <a:solidFill>
            <a:srgbClr val="E00A6B">
              <a:alpha val="49804"/>
            </a:srgbClr>
          </a:solidFill>
          <a:ln>
            <a:solidFill>
              <a:srgbClr val="41719C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106"/>
          <p:cNvSpPr/>
          <p:nvPr/>
        </p:nvSpPr>
        <p:spPr>
          <a:xfrm flipH="1" flipV="1">
            <a:off x="2324064" y="3147962"/>
            <a:ext cx="1604210" cy="1604210"/>
          </a:xfrm>
          <a:prstGeom prst="ellipse">
            <a:avLst/>
          </a:prstGeom>
          <a:solidFill>
            <a:srgbClr val="E00A6B">
              <a:alpha val="49804"/>
            </a:srgbClr>
          </a:solidFill>
          <a:ln>
            <a:solidFill>
              <a:srgbClr val="41719C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106"/>
          <p:cNvSpPr/>
          <p:nvPr/>
        </p:nvSpPr>
        <p:spPr>
          <a:xfrm flipH="1" flipV="1">
            <a:off x="3920427" y="3147962"/>
            <a:ext cx="1604210" cy="1604210"/>
          </a:xfrm>
          <a:prstGeom prst="ellipse">
            <a:avLst/>
          </a:prstGeom>
          <a:solidFill>
            <a:srgbClr val="E00A6B">
              <a:alpha val="49804"/>
            </a:srgbClr>
          </a:solidFill>
          <a:ln>
            <a:solidFill>
              <a:srgbClr val="41719C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106"/>
          <p:cNvSpPr/>
          <p:nvPr/>
        </p:nvSpPr>
        <p:spPr>
          <a:xfrm flipH="1" flipV="1">
            <a:off x="1520980" y="4548137"/>
            <a:ext cx="1604210" cy="1604210"/>
          </a:xfrm>
          <a:prstGeom prst="ellipse">
            <a:avLst/>
          </a:prstGeom>
          <a:solidFill>
            <a:srgbClr val="E00A6B">
              <a:alpha val="49804"/>
            </a:srgbClr>
          </a:solidFill>
          <a:ln>
            <a:solidFill>
              <a:srgbClr val="41719C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106"/>
          <p:cNvSpPr/>
          <p:nvPr/>
        </p:nvSpPr>
        <p:spPr>
          <a:xfrm flipH="1" flipV="1">
            <a:off x="3124164" y="4548137"/>
            <a:ext cx="1604210" cy="1604210"/>
          </a:xfrm>
          <a:prstGeom prst="ellipse">
            <a:avLst/>
          </a:prstGeom>
          <a:solidFill>
            <a:srgbClr val="E00A6B">
              <a:alpha val="49804"/>
            </a:srgbClr>
          </a:solidFill>
          <a:ln>
            <a:solidFill>
              <a:srgbClr val="41719C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106"/>
          <p:cNvSpPr/>
          <p:nvPr/>
        </p:nvSpPr>
        <p:spPr>
          <a:xfrm flipH="1" flipV="1">
            <a:off x="4720527" y="4548137"/>
            <a:ext cx="1604210" cy="1604210"/>
          </a:xfrm>
          <a:prstGeom prst="ellipse">
            <a:avLst/>
          </a:prstGeom>
          <a:solidFill>
            <a:srgbClr val="E00A6B">
              <a:alpha val="49804"/>
            </a:srgbClr>
          </a:solidFill>
          <a:ln>
            <a:solidFill>
              <a:srgbClr val="41719C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21"/>
          <p:cNvSpPr/>
          <p:nvPr/>
        </p:nvSpPr>
        <p:spPr>
          <a:xfrm flipV="1">
            <a:off x="3420537" y="948347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21"/>
          <p:cNvSpPr/>
          <p:nvPr/>
        </p:nvSpPr>
        <p:spPr>
          <a:xfrm flipV="1">
            <a:off x="5032478" y="948347"/>
            <a:ext cx="1440000" cy="14400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21"/>
          <p:cNvSpPr/>
          <p:nvPr/>
        </p:nvSpPr>
        <p:spPr>
          <a:xfrm flipV="1">
            <a:off x="4210092" y="2338018"/>
            <a:ext cx="1440000" cy="14400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21"/>
          <p:cNvSpPr/>
          <p:nvPr/>
        </p:nvSpPr>
        <p:spPr>
          <a:xfrm flipV="1">
            <a:off x="5818281" y="2339810"/>
            <a:ext cx="1440000" cy="14400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21"/>
          <p:cNvSpPr/>
          <p:nvPr/>
        </p:nvSpPr>
        <p:spPr>
          <a:xfrm flipV="1">
            <a:off x="6648649" y="948347"/>
            <a:ext cx="1440000" cy="14400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21"/>
          <p:cNvSpPr/>
          <p:nvPr/>
        </p:nvSpPr>
        <p:spPr>
          <a:xfrm flipV="1">
            <a:off x="8260590" y="948347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21"/>
          <p:cNvSpPr/>
          <p:nvPr/>
        </p:nvSpPr>
        <p:spPr>
          <a:xfrm flipV="1">
            <a:off x="7438204" y="2338018"/>
            <a:ext cx="1440000" cy="14400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21"/>
          <p:cNvSpPr/>
          <p:nvPr/>
        </p:nvSpPr>
        <p:spPr>
          <a:xfrm flipV="1">
            <a:off x="9051346" y="2338018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21"/>
          <p:cNvSpPr/>
          <p:nvPr/>
        </p:nvSpPr>
        <p:spPr>
          <a:xfrm flipV="1">
            <a:off x="3422809" y="3734811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21"/>
          <p:cNvSpPr/>
          <p:nvPr/>
        </p:nvSpPr>
        <p:spPr>
          <a:xfrm flipV="1">
            <a:off x="5034750" y="3734811"/>
            <a:ext cx="1440000" cy="14400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21"/>
          <p:cNvSpPr/>
          <p:nvPr/>
        </p:nvSpPr>
        <p:spPr>
          <a:xfrm flipV="1">
            <a:off x="4212364" y="5124482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1"/>
          <p:cNvSpPr/>
          <p:nvPr/>
        </p:nvSpPr>
        <p:spPr>
          <a:xfrm flipV="1">
            <a:off x="5825506" y="5124482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/>
          <p:cNvSpPr/>
          <p:nvPr/>
        </p:nvSpPr>
        <p:spPr>
          <a:xfrm flipV="1">
            <a:off x="6650921" y="3734811"/>
            <a:ext cx="1440000" cy="14400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1"/>
          <p:cNvSpPr/>
          <p:nvPr/>
        </p:nvSpPr>
        <p:spPr>
          <a:xfrm flipV="1">
            <a:off x="8262862" y="3734811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1"/>
          <p:cNvSpPr/>
          <p:nvPr/>
        </p:nvSpPr>
        <p:spPr>
          <a:xfrm flipV="1">
            <a:off x="7440476" y="5124482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1"/>
          <p:cNvSpPr/>
          <p:nvPr/>
        </p:nvSpPr>
        <p:spPr>
          <a:xfrm flipV="1">
            <a:off x="9053618" y="5124482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楕円 21"/>
          <p:cNvSpPr/>
          <p:nvPr/>
        </p:nvSpPr>
        <p:spPr>
          <a:xfrm flipV="1">
            <a:off x="9886947" y="948347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楕円 21"/>
          <p:cNvSpPr/>
          <p:nvPr/>
        </p:nvSpPr>
        <p:spPr>
          <a:xfrm flipV="1">
            <a:off x="9861926" y="3734811"/>
            <a:ext cx="1440000" cy="144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六角形 28"/>
          <p:cNvSpPr>
            <a:spLocks/>
          </p:cNvSpPr>
          <p:nvPr/>
        </p:nvSpPr>
        <p:spPr>
          <a:xfrm>
            <a:off x="5041266" y="1831664"/>
            <a:ext cx="3211200" cy="2700000"/>
          </a:xfrm>
          <a:prstGeom prst="hexagon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/楕円 34"/>
          <p:cNvSpPr/>
          <p:nvPr/>
        </p:nvSpPr>
        <p:spPr>
          <a:xfrm>
            <a:off x="5030171" y="1561874"/>
            <a:ext cx="3211200" cy="3211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7" name="直線コネクタ 36"/>
          <p:cNvCxnSpPr>
            <a:endCxn id="29" idx="2"/>
          </p:cNvCxnSpPr>
          <p:nvPr/>
        </p:nvCxnSpPr>
        <p:spPr>
          <a:xfrm rot="5400000">
            <a:off x="5300780" y="2257935"/>
            <a:ext cx="2689216" cy="18582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>
            <a:stCxn id="29" idx="4"/>
          </p:cNvCxnSpPr>
          <p:nvPr/>
        </p:nvCxnSpPr>
        <p:spPr>
          <a:xfrm rot="16200000" flipH="1">
            <a:off x="5329715" y="2218215"/>
            <a:ext cx="2727636" cy="1954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155</Words>
  <Application>Microsoft Office PowerPoint</Application>
  <PresentationFormat>ワイド画面</PresentationFormat>
  <Paragraphs>62</Paragraphs>
  <Slides>9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游ゴシック</vt:lpstr>
      <vt:lpstr>游ゴシック Light</vt:lpstr>
      <vt:lpstr>Arial</vt:lpstr>
      <vt:lpstr>Times New Roman</vt:lpstr>
      <vt:lpstr>Office テーマ</vt:lpstr>
      <vt:lpstr>Studyaid D.B.</vt:lpstr>
      <vt:lpstr>結晶構造３</vt:lpstr>
      <vt:lpstr>結晶構造　</vt:lpstr>
      <vt:lpstr>結晶構造を決めるもの</vt:lpstr>
      <vt:lpstr>六方最密構造　単位格子中の原子数</vt:lpstr>
      <vt:lpstr>六方最密構造　充填率</vt:lpstr>
      <vt:lpstr>六方最密構造　配位数</vt:lpstr>
      <vt:lpstr>六方最密充填　充填率</vt:lpstr>
      <vt:lpstr>六方最密構造　充填率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結晶構造</dc:title>
  <dc:creator>admin</dc:creator>
  <cp:lastModifiedBy>admin</cp:lastModifiedBy>
  <cp:revision>59</cp:revision>
  <dcterms:created xsi:type="dcterms:W3CDTF">2017-11-22T06:21:15Z</dcterms:created>
  <dcterms:modified xsi:type="dcterms:W3CDTF">2017-11-28T03:18:16Z</dcterms:modified>
</cp:coreProperties>
</file>