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E00A6B"/>
    <a:srgbClr val="5B9BD5"/>
    <a:srgbClr val="385723"/>
    <a:srgbClr val="000000"/>
    <a:srgbClr val="7F7F7F"/>
    <a:srgbClr val="4171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4" Type="http://schemas.openxmlformats.org/officeDocument/2006/relationships/image" Target="../media/image1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3964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3788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4780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2719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3591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41105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702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51905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81626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16228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4307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23155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44563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4191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23898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843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468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52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734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0529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6902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3113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E531D-AC45-4552-9B5C-45F3E7243AC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8B007-835E-4093-AE53-19C80E63AF3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264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D0B8D0-70DA-427F-AA2E-130E3BCDBF5A}" type="datetimeFigureOut">
              <a:rPr kumimoji="1" lang="ja-JP" altLang="en-US" smtClean="0"/>
              <a:pPr/>
              <a:t>2017/11/30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1618B-0352-42B0-AD66-76A391A9CBA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3595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16.wmf"/><Relationship Id="rId4" Type="http://schemas.openxmlformats.org/officeDocument/2006/relationships/image" Target="../media/image13.wmf"/><Relationship Id="rId9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3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結晶構造４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共有結合の結晶　ダイヤモンド構造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7360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ダイヤモンド構造　２タイプの構造が合体する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46484" y="1572126"/>
            <a:ext cx="4989096" cy="5005137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668374" y="1748589"/>
            <a:ext cx="4914026" cy="4804011"/>
          </a:xfrm>
          <a:prstGeom prst="rect">
            <a:avLst/>
          </a:prstGeom>
        </p:spPr>
      </p:pic>
      <p:sp>
        <p:nvSpPr>
          <p:cNvPr id="6" name="楕円 5"/>
          <p:cNvSpPr/>
          <p:nvPr/>
        </p:nvSpPr>
        <p:spPr>
          <a:xfrm>
            <a:off x="8181474" y="3015916"/>
            <a:ext cx="2229852" cy="2390274"/>
          </a:xfrm>
          <a:prstGeom prst="ellipse">
            <a:avLst/>
          </a:prstGeom>
          <a:solidFill>
            <a:srgbClr val="E00A6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93304" y="1808895"/>
            <a:ext cx="4989096" cy="4804316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946484" y="6028436"/>
            <a:ext cx="4979248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配位数＝結合の手の数＝４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969835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合体の様子１</a:t>
            </a:r>
            <a:endParaRPr kumimoji="1" lang="ja-JP" altLang="en-US" dirty="0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0884" y="1622174"/>
            <a:ext cx="6480000" cy="4860000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0884" y="1622174"/>
            <a:ext cx="6480000" cy="48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603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9052" y="1692276"/>
            <a:ext cx="6480000" cy="4131008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合体の様子２</a:t>
            </a:r>
            <a:endParaRPr kumimoji="1" lang="ja-JP" altLang="en-US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19495" y="1691731"/>
            <a:ext cx="6480000" cy="4860000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9052" y="1671261"/>
            <a:ext cx="5952000" cy="4464000"/>
          </a:xfrm>
          <a:prstGeom prst="rect">
            <a:avLst/>
          </a:prstGeom>
        </p:spPr>
      </p:pic>
      <p:sp>
        <p:nvSpPr>
          <p:cNvPr id="8" name="楕円 7"/>
          <p:cNvSpPr/>
          <p:nvPr/>
        </p:nvSpPr>
        <p:spPr>
          <a:xfrm>
            <a:off x="2117558" y="4908885"/>
            <a:ext cx="417095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8"/>
          <p:cNvSpPr/>
          <p:nvPr/>
        </p:nvSpPr>
        <p:spPr>
          <a:xfrm>
            <a:off x="3561852" y="3704636"/>
            <a:ext cx="417095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楕円 9"/>
          <p:cNvSpPr/>
          <p:nvPr/>
        </p:nvSpPr>
        <p:spPr>
          <a:xfrm>
            <a:off x="3658106" y="4908884"/>
            <a:ext cx="417095" cy="417095"/>
          </a:xfrm>
          <a:prstGeom prst="ellipse">
            <a:avLst/>
          </a:prstGeom>
          <a:solidFill>
            <a:srgbClr val="E00A6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楕円 10"/>
          <p:cNvSpPr/>
          <p:nvPr/>
        </p:nvSpPr>
        <p:spPr>
          <a:xfrm>
            <a:off x="2374483" y="3714638"/>
            <a:ext cx="417095" cy="417095"/>
          </a:xfrm>
          <a:prstGeom prst="ellipse">
            <a:avLst/>
          </a:prstGeom>
          <a:solidFill>
            <a:srgbClr val="E00A6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5" name="直線矢印コネクタ 4"/>
          <p:cNvCxnSpPr/>
          <p:nvPr/>
        </p:nvCxnSpPr>
        <p:spPr>
          <a:xfrm flipH="1" flipV="1">
            <a:off x="2583030" y="2593823"/>
            <a:ext cx="4691227" cy="111081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矢印コネクタ 12"/>
          <p:cNvCxnSpPr/>
          <p:nvPr/>
        </p:nvCxnSpPr>
        <p:spPr>
          <a:xfrm flipH="1" flipV="1">
            <a:off x="3978947" y="2811439"/>
            <a:ext cx="5738260" cy="1091822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8009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合体の様子３</a:t>
            </a:r>
            <a:endParaRPr kumimoji="1" lang="ja-JP" altLang="en-US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59116" y="2075358"/>
            <a:ext cx="6034617" cy="4525963"/>
          </a:xfr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9052" y="2348908"/>
            <a:ext cx="5952000" cy="4464000"/>
          </a:xfrm>
          <a:prstGeom prst="rect">
            <a:avLst/>
          </a:prstGeom>
        </p:spPr>
      </p:pic>
      <p:sp>
        <p:nvSpPr>
          <p:cNvPr id="7" name="楕円 6"/>
          <p:cNvSpPr/>
          <p:nvPr/>
        </p:nvSpPr>
        <p:spPr>
          <a:xfrm>
            <a:off x="2117558" y="5566607"/>
            <a:ext cx="417095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楕円 7"/>
          <p:cNvSpPr/>
          <p:nvPr/>
        </p:nvSpPr>
        <p:spPr>
          <a:xfrm>
            <a:off x="3561852" y="4362358"/>
            <a:ext cx="417095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楕円 8"/>
          <p:cNvSpPr/>
          <p:nvPr/>
        </p:nvSpPr>
        <p:spPr>
          <a:xfrm>
            <a:off x="3658106" y="5566606"/>
            <a:ext cx="417095" cy="417095"/>
          </a:xfrm>
          <a:prstGeom prst="ellipse">
            <a:avLst/>
          </a:prstGeom>
          <a:solidFill>
            <a:srgbClr val="E00A6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楕円 9"/>
          <p:cNvSpPr/>
          <p:nvPr/>
        </p:nvSpPr>
        <p:spPr>
          <a:xfrm>
            <a:off x="2374483" y="4372360"/>
            <a:ext cx="417095" cy="417095"/>
          </a:xfrm>
          <a:prstGeom prst="ellipse">
            <a:avLst/>
          </a:prstGeom>
          <a:solidFill>
            <a:srgbClr val="E00A6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矢印コネクタ 11"/>
          <p:cNvCxnSpPr/>
          <p:nvPr/>
        </p:nvCxnSpPr>
        <p:spPr>
          <a:xfrm flipH="1">
            <a:off x="2374483" y="4957006"/>
            <a:ext cx="4956759" cy="818147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矢印コネクタ 13"/>
          <p:cNvCxnSpPr/>
          <p:nvPr/>
        </p:nvCxnSpPr>
        <p:spPr>
          <a:xfrm flipH="1">
            <a:off x="3978947" y="4580907"/>
            <a:ext cx="6143621" cy="119424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図 14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09052" y="80066"/>
            <a:ext cx="4059240" cy="3456000"/>
          </a:xfrm>
          <a:prstGeom prst="rect">
            <a:avLst/>
          </a:prstGeom>
        </p:spPr>
      </p:pic>
      <p:cxnSp>
        <p:nvCxnSpPr>
          <p:cNvPr id="16" name="直線矢印コネクタ 15"/>
          <p:cNvCxnSpPr/>
          <p:nvPr/>
        </p:nvCxnSpPr>
        <p:spPr>
          <a:xfrm flipH="1" flipV="1">
            <a:off x="3770399" y="4580907"/>
            <a:ext cx="3578022" cy="350946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 flipH="1">
            <a:off x="2583031" y="4580907"/>
            <a:ext cx="7539537" cy="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下矢印 21"/>
          <p:cNvSpPr/>
          <p:nvPr/>
        </p:nvSpPr>
        <p:spPr>
          <a:xfrm flipV="1">
            <a:off x="2791578" y="5863123"/>
            <a:ext cx="393474" cy="994877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6795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合体の様子４</a:t>
            </a:r>
            <a:endParaRPr kumimoji="1" lang="ja-JP" altLang="en-US" dirty="0"/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41684" y="1417638"/>
            <a:ext cx="6034617" cy="2679032"/>
          </a:xfrm>
        </p:spPr>
      </p:pic>
      <p:sp>
        <p:nvSpPr>
          <p:cNvPr id="5" name="楕円 4"/>
          <p:cNvSpPr/>
          <p:nvPr/>
        </p:nvSpPr>
        <p:spPr>
          <a:xfrm>
            <a:off x="2506870" y="2100312"/>
            <a:ext cx="417095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楕円 5"/>
          <p:cNvSpPr/>
          <p:nvPr/>
        </p:nvSpPr>
        <p:spPr>
          <a:xfrm>
            <a:off x="1429646" y="2991535"/>
            <a:ext cx="417095" cy="4170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楕円 6"/>
          <p:cNvSpPr/>
          <p:nvPr/>
        </p:nvSpPr>
        <p:spPr>
          <a:xfrm>
            <a:off x="2332811" y="3078881"/>
            <a:ext cx="417095" cy="417095"/>
          </a:xfrm>
          <a:prstGeom prst="ellipse">
            <a:avLst/>
          </a:prstGeom>
          <a:solidFill>
            <a:srgbClr val="E00A6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楕円 7"/>
          <p:cNvSpPr/>
          <p:nvPr/>
        </p:nvSpPr>
        <p:spPr>
          <a:xfrm>
            <a:off x="1638193" y="2077134"/>
            <a:ext cx="417095" cy="417095"/>
          </a:xfrm>
          <a:prstGeom prst="ellipse">
            <a:avLst/>
          </a:prstGeom>
          <a:solidFill>
            <a:srgbClr val="E00A6B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33936" y="1417638"/>
            <a:ext cx="5358064" cy="4973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9292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8" name="オブジェクト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6747111"/>
              </p:ext>
            </p:extLst>
          </p:nvPr>
        </p:nvGraphicFramePr>
        <p:xfrm>
          <a:off x="7265256" y="1549097"/>
          <a:ext cx="1932044" cy="966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Studyaid D.B." r:id="rId3" imgW="762120" imgH="380880" progId="Studyaid_DB.Document">
                  <p:embed/>
                </p:oleObj>
              </mc:Choice>
              <mc:Fallback>
                <p:oleObj name="Studyaid D.B." r:id="rId3" imgW="762120" imgH="38088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265256" y="1549097"/>
                        <a:ext cx="1932044" cy="9660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2311" y="82764"/>
            <a:ext cx="10972800" cy="1143000"/>
          </a:xfrm>
        </p:spPr>
        <p:txBody>
          <a:bodyPr/>
          <a:lstStyle/>
          <a:p>
            <a:r>
              <a:rPr kumimoji="1" lang="ja-JP" altLang="en-US" dirty="0" smtClean="0"/>
              <a:t>単位格子の図</a:t>
            </a:r>
            <a:endParaRPr kumimoji="1" lang="ja-JP" altLang="en-US" dirty="0"/>
          </a:p>
        </p:txBody>
      </p:sp>
      <p:sp>
        <p:nvSpPr>
          <p:cNvPr id="10" name="楕円 9"/>
          <p:cNvSpPr/>
          <p:nvPr/>
        </p:nvSpPr>
        <p:spPr>
          <a:xfrm>
            <a:off x="116093" y="1851876"/>
            <a:ext cx="1628504" cy="1786324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47" name="グループ化 46"/>
          <p:cNvGrpSpPr/>
          <p:nvPr/>
        </p:nvGrpSpPr>
        <p:grpSpPr>
          <a:xfrm>
            <a:off x="526792" y="3852240"/>
            <a:ext cx="3254458" cy="2898987"/>
            <a:chOff x="868516" y="4389868"/>
            <a:chExt cx="1988277" cy="1771106"/>
          </a:xfrm>
        </p:grpSpPr>
        <p:grpSp>
          <p:nvGrpSpPr>
            <p:cNvPr id="4" name="グループ化 3"/>
            <p:cNvGrpSpPr/>
            <p:nvPr/>
          </p:nvGrpSpPr>
          <p:grpSpPr>
            <a:xfrm>
              <a:off x="868516" y="4389868"/>
              <a:ext cx="1988277" cy="1771106"/>
              <a:chOff x="5493203" y="2290763"/>
              <a:chExt cx="1988277" cy="1771106"/>
            </a:xfrm>
          </p:grpSpPr>
          <p:cxnSp>
            <p:nvCxnSpPr>
              <p:cNvPr id="11" name="直線コネクタ 10"/>
              <p:cNvCxnSpPr>
                <a:endCxn id="6" idx="7"/>
              </p:cNvCxnSpPr>
              <p:nvPr/>
            </p:nvCxnSpPr>
            <p:spPr>
              <a:xfrm flipH="1">
                <a:off x="5801915" y="3230931"/>
                <a:ext cx="713185" cy="522226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直線コネクタ 18"/>
              <p:cNvCxnSpPr>
                <a:stCxn id="5" idx="4"/>
              </p:cNvCxnSpPr>
              <p:nvPr/>
            </p:nvCxnSpPr>
            <p:spPr>
              <a:xfrm>
                <a:off x="6381750" y="2471738"/>
                <a:ext cx="133349" cy="74233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直線コネクタ 22"/>
              <p:cNvCxnSpPr/>
              <p:nvPr/>
            </p:nvCxnSpPr>
            <p:spPr>
              <a:xfrm>
                <a:off x="6515099" y="3214077"/>
                <a:ext cx="790168" cy="448558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直線コネクタ 29"/>
              <p:cNvCxnSpPr/>
              <p:nvPr/>
            </p:nvCxnSpPr>
            <p:spPr>
              <a:xfrm flipH="1">
                <a:off x="6515100" y="2903318"/>
                <a:ext cx="171450" cy="310759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直線コネクタ 34"/>
              <p:cNvCxnSpPr/>
              <p:nvPr/>
            </p:nvCxnSpPr>
            <p:spPr>
              <a:xfrm flipH="1">
                <a:off x="5674042" y="2405703"/>
                <a:ext cx="664847" cy="313379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直線コネクタ 43"/>
              <p:cNvCxnSpPr/>
              <p:nvPr/>
            </p:nvCxnSpPr>
            <p:spPr>
              <a:xfrm>
                <a:off x="5674042" y="2719388"/>
                <a:ext cx="1009787" cy="148240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直線コネクタ 45"/>
              <p:cNvCxnSpPr/>
              <p:nvPr/>
            </p:nvCxnSpPr>
            <p:spPr>
              <a:xfrm flipV="1">
                <a:off x="6683829" y="2529025"/>
                <a:ext cx="668989" cy="352425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直線コネクタ 47"/>
              <p:cNvCxnSpPr/>
              <p:nvPr/>
            </p:nvCxnSpPr>
            <p:spPr>
              <a:xfrm flipH="1" flipV="1">
                <a:off x="6371275" y="2383566"/>
                <a:ext cx="981543" cy="136206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直線コネクタ 52"/>
              <p:cNvCxnSpPr/>
              <p:nvPr/>
            </p:nvCxnSpPr>
            <p:spPr>
              <a:xfrm>
                <a:off x="7352818" y="2522862"/>
                <a:ext cx="0" cy="1139773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直線コネクタ 54"/>
              <p:cNvCxnSpPr/>
              <p:nvPr/>
            </p:nvCxnSpPr>
            <p:spPr>
              <a:xfrm flipH="1">
                <a:off x="6683829" y="3662635"/>
                <a:ext cx="668990" cy="389707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直線コネクタ 58"/>
              <p:cNvCxnSpPr/>
              <p:nvPr/>
            </p:nvCxnSpPr>
            <p:spPr>
              <a:xfrm>
                <a:off x="5793133" y="3926801"/>
                <a:ext cx="890941" cy="133011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4" name="直線コネクタ 63"/>
              <p:cNvCxnSpPr/>
              <p:nvPr/>
            </p:nvCxnSpPr>
            <p:spPr>
              <a:xfrm>
                <a:off x="5674042" y="2719082"/>
                <a:ext cx="0" cy="1129654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直線コネクタ 65"/>
              <p:cNvCxnSpPr/>
              <p:nvPr/>
            </p:nvCxnSpPr>
            <p:spPr>
              <a:xfrm>
                <a:off x="6683829" y="2881450"/>
                <a:ext cx="0" cy="1178362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直線コネクタ 72"/>
              <p:cNvCxnSpPr/>
              <p:nvPr/>
            </p:nvCxnSpPr>
            <p:spPr>
              <a:xfrm>
                <a:off x="6381749" y="2381250"/>
                <a:ext cx="0" cy="1178362"/>
              </a:xfrm>
              <a:prstGeom prst="line">
                <a:avLst/>
              </a:prstGeom>
              <a:ln w="28575">
                <a:solidFill>
                  <a:srgbClr val="00B05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直線コネクタ 73"/>
              <p:cNvCxnSpPr/>
              <p:nvPr/>
            </p:nvCxnSpPr>
            <p:spPr>
              <a:xfrm flipH="1">
                <a:off x="5702285" y="3535037"/>
                <a:ext cx="668990" cy="389707"/>
              </a:xfrm>
              <a:prstGeom prst="line">
                <a:avLst/>
              </a:prstGeom>
              <a:ln w="28575">
                <a:solidFill>
                  <a:srgbClr val="00B05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直線コネクタ 74"/>
              <p:cNvCxnSpPr/>
              <p:nvPr/>
            </p:nvCxnSpPr>
            <p:spPr>
              <a:xfrm>
                <a:off x="6338889" y="3542340"/>
                <a:ext cx="890941" cy="133011"/>
              </a:xfrm>
              <a:prstGeom prst="line">
                <a:avLst/>
              </a:prstGeom>
              <a:ln w="28575">
                <a:solidFill>
                  <a:srgbClr val="00B05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楕円 6"/>
              <p:cNvSpPr/>
              <p:nvPr/>
            </p:nvSpPr>
            <p:spPr>
              <a:xfrm>
                <a:off x="6515100" y="2719388"/>
                <a:ext cx="342900" cy="3429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" name="楕円 7"/>
              <p:cNvSpPr/>
              <p:nvPr/>
            </p:nvSpPr>
            <p:spPr>
              <a:xfrm>
                <a:off x="6381749" y="3081066"/>
                <a:ext cx="266700" cy="2667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" name="楕円 8"/>
              <p:cNvSpPr/>
              <p:nvPr/>
            </p:nvSpPr>
            <p:spPr>
              <a:xfrm>
                <a:off x="7129055" y="3509826"/>
                <a:ext cx="352425" cy="352425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" name="楕円 5"/>
              <p:cNvSpPr/>
              <p:nvPr/>
            </p:nvSpPr>
            <p:spPr>
              <a:xfrm>
                <a:off x="5493203" y="3700190"/>
                <a:ext cx="361679" cy="361679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" name="楕円 4"/>
              <p:cNvSpPr/>
              <p:nvPr/>
            </p:nvSpPr>
            <p:spPr>
              <a:xfrm>
                <a:off x="6291262" y="2290763"/>
                <a:ext cx="180975" cy="180975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lin ang="135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32" name="グループ化 31"/>
            <p:cNvGrpSpPr/>
            <p:nvPr/>
          </p:nvGrpSpPr>
          <p:grpSpPr>
            <a:xfrm>
              <a:off x="1003533" y="4632699"/>
              <a:ext cx="1724598" cy="1361656"/>
              <a:chOff x="4812632" y="1910934"/>
              <a:chExt cx="1657870" cy="1361656"/>
            </a:xfrm>
          </p:grpSpPr>
          <p:cxnSp>
            <p:nvCxnSpPr>
              <p:cNvPr id="20" name="直線コネクタ 19"/>
              <p:cNvCxnSpPr/>
              <p:nvPr/>
            </p:nvCxnSpPr>
            <p:spPr>
              <a:xfrm flipV="1">
                <a:off x="4812632" y="3059572"/>
                <a:ext cx="1657870" cy="21301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直線コネクタ 25"/>
              <p:cNvCxnSpPr/>
              <p:nvPr/>
            </p:nvCxnSpPr>
            <p:spPr>
              <a:xfrm flipV="1">
                <a:off x="6470502" y="1910934"/>
                <a:ext cx="0" cy="1141757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直線コネクタ 27"/>
              <p:cNvCxnSpPr/>
              <p:nvPr/>
            </p:nvCxnSpPr>
            <p:spPr>
              <a:xfrm flipH="1">
                <a:off x="4819969" y="1939732"/>
                <a:ext cx="1650533" cy="1318637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cxnSp>
        <p:nvCxnSpPr>
          <p:cNvPr id="36" name="直線コネクタ 35"/>
          <p:cNvCxnSpPr/>
          <p:nvPr/>
        </p:nvCxnSpPr>
        <p:spPr>
          <a:xfrm flipH="1">
            <a:off x="6138037" y="2448924"/>
            <a:ext cx="4320000" cy="32400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2872690" y="1460332"/>
            <a:ext cx="50041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kumimoji="1" lang="ja-JP" alt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円弧 37"/>
          <p:cNvSpPr/>
          <p:nvPr/>
        </p:nvSpPr>
        <p:spPr>
          <a:xfrm>
            <a:off x="4783098" y="4339972"/>
            <a:ext cx="2700000" cy="27000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楕円 38"/>
          <p:cNvSpPr/>
          <p:nvPr/>
        </p:nvSpPr>
        <p:spPr>
          <a:xfrm>
            <a:off x="6948037" y="2718924"/>
            <a:ext cx="2700000" cy="2700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67" name="グループ化 66"/>
          <p:cNvGrpSpPr/>
          <p:nvPr/>
        </p:nvGrpSpPr>
        <p:grpSpPr>
          <a:xfrm>
            <a:off x="7186472" y="1110338"/>
            <a:ext cx="4620002" cy="2700610"/>
            <a:chOff x="7186472" y="810086"/>
            <a:chExt cx="4620002" cy="2700610"/>
          </a:xfrm>
        </p:grpSpPr>
        <p:sp>
          <p:nvSpPr>
            <p:cNvPr id="54" name="円弧 53"/>
            <p:cNvSpPr/>
            <p:nvPr/>
          </p:nvSpPr>
          <p:spPr>
            <a:xfrm flipH="1" flipV="1">
              <a:off x="9106474" y="810696"/>
              <a:ext cx="2700000" cy="2700000"/>
            </a:xfrm>
            <a:prstGeom prst="arc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1" name="テキスト ボックス 40"/>
            <p:cNvSpPr txBox="1"/>
            <p:nvPr/>
          </p:nvSpPr>
          <p:spPr>
            <a:xfrm>
              <a:off x="7186472" y="810086"/>
              <a:ext cx="450796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3200" dirty="0" smtClean="0"/>
                <a:t>原子があると仮定すると</a:t>
              </a:r>
              <a:r>
                <a:rPr kumimoji="1" lang="ja-JP" altLang="en-US" dirty="0" smtClean="0"/>
                <a:t>、</a:t>
              </a:r>
              <a:endParaRPr kumimoji="1" lang="ja-JP" altLang="en-US" dirty="0"/>
            </a:p>
          </p:txBody>
        </p:sp>
      </p:grpSp>
      <p:graphicFrame>
        <p:nvGraphicFramePr>
          <p:cNvPr id="42" name="オブジェクト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3342304"/>
              </p:ext>
            </p:extLst>
          </p:nvPr>
        </p:nvGraphicFramePr>
        <p:xfrm>
          <a:off x="10781515" y="3369098"/>
          <a:ext cx="683596" cy="130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Studyaid D.B." r:id="rId5" imgW="200160" imgH="380880" progId="Studyaid_DB.Document">
                  <p:embed/>
                </p:oleObj>
              </mc:Choice>
              <mc:Fallback>
                <p:oleObj name="Studyaid D.B." r:id="rId5" imgW="200160" imgH="38088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781515" y="3369098"/>
                        <a:ext cx="683596" cy="13020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5" name="直線矢印コネクタ 44"/>
          <p:cNvCxnSpPr/>
          <p:nvPr/>
        </p:nvCxnSpPr>
        <p:spPr>
          <a:xfrm>
            <a:off x="10781515" y="2423242"/>
            <a:ext cx="0" cy="3260146"/>
          </a:xfrm>
          <a:prstGeom prst="straightConnector1">
            <a:avLst/>
          </a:prstGeom>
          <a:ln w="28575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正方形/長方形 32"/>
          <p:cNvSpPr/>
          <p:nvPr/>
        </p:nvSpPr>
        <p:spPr>
          <a:xfrm>
            <a:off x="6138281" y="2451381"/>
            <a:ext cx="4320000" cy="3240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9" name="オブジェクト 4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8423365"/>
              </p:ext>
            </p:extLst>
          </p:nvPr>
        </p:nvGraphicFramePr>
        <p:xfrm>
          <a:off x="7947131" y="5956467"/>
          <a:ext cx="1075630" cy="9154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Studyaid D.B." r:id="rId7" imgW="447840" imgH="380880" progId="Studyaid_DB.Document">
                  <p:embed/>
                </p:oleObj>
              </mc:Choice>
              <mc:Fallback>
                <p:oleObj name="Studyaid D.B." r:id="rId7" imgW="447840" imgH="38088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947131" y="5956467"/>
                        <a:ext cx="1075630" cy="9154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2" name="直線矢印コネクタ 61"/>
          <p:cNvCxnSpPr/>
          <p:nvPr/>
        </p:nvCxnSpPr>
        <p:spPr>
          <a:xfrm flipH="1">
            <a:off x="6133098" y="6019455"/>
            <a:ext cx="4305007" cy="0"/>
          </a:xfrm>
          <a:prstGeom prst="straightConnector1">
            <a:avLst/>
          </a:prstGeom>
          <a:ln w="28575">
            <a:solidFill>
              <a:srgbClr val="FF0000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1" name="オブジェクト 5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4771787"/>
              </p:ext>
            </p:extLst>
          </p:nvPr>
        </p:nvGraphicFramePr>
        <p:xfrm>
          <a:off x="4762702" y="3237062"/>
          <a:ext cx="1075630" cy="9154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Studyaid D.B." r:id="rId9" imgW="447840" imgH="380880" progId="Studyaid_DB.Document">
                  <p:embed/>
                </p:oleObj>
              </mc:Choice>
              <mc:Fallback>
                <p:oleObj name="Studyaid D.B." r:id="rId9" imgW="447840" imgH="38088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62702" y="3237062"/>
                        <a:ext cx="1075630" cy="9154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" name="フリーフォーム 56"/>
          <p:cNvSpPr/>
          <p:nvPr/>
        </p:nvSpPr>
        <p:spPr>
          <a:xfrm>
            <a:off x="5786651" y="3512731"/>
            <a:ext cx="2210937" cy="690781"/>
          </a:xfrm>
          <a:custGeom>
            <a:avLst/>
            <a:gdLst>
              <a:gd name="connsiteX0" fmla="*/ 0 w 2210937"/>
              <a:gd name="connsiteY0" fmla="*/ 144870 h 690781"/>
              <a:gd name="connsiteX1" fmla="*/ 1419367 w 2210937"/>
              <a:gd name="connsiteY1" fmla="*/ 35688 h 690781"/>
              <a:gd name="connsiteX2" fmla="*/ 2210937 w 2210937"/>
              <a:gd name="connsiteY2" fmla="*/ 690781 h 690781"/>
              <a:gd name="connsiteX3" fmla="*/ 2210937 w 2210937"/>
              <a:gd name="connsiteY3" fmla="*/ 690781 h 690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210937" h="690781">
                <a:moveTo>
                  <a:pt x="0" y="144870"/>
                </a:moveTo>
                <a:cubicBezTo>
                  <a:pt x="525438" y="44786"/>
                  <a:pt x="1050877" y="-55297"/>
                  <a:pt x="1419367" y="35688"/>
                </a:cubicBezTo>
                <a:cubicBezTo>
                  <a:pt x="1787857" y="126673"/>
                  <a:pt x="2210937" y="690781"/>
                  <a:pt x="2210937" y="690781"/>
                </a:cubicBezTo>
                <a:lnTo>
                  <a:pt x="2210937" y="690781"/>
                </a:lnTo>
              </a:path>
            </a:pathLst>
          </a:custGeom>
          <a:noFill/>
          <a:ln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0" name="直線コネクタ 59"/>
          <p:cNvCxnSpPr>
            <a:endCxn id="39" idx="5"/>
          </p:cNvCxnSpPr>
          <p:nvPr/>
        </p:nvCxnSpPr>
        <p:spPr>
          <a:xfrm>
            <a:off x="8298037" y="4068924"/>
            <a:ext cx="954594" cy="954594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テキスト ボックス 64"/>
          <p:cNvSpPr txBox="1"/>
          <p:nvPr/>
        </p:nvSpPr>
        <p:spPr>
          <a:xfrm>
            <a:off x="8833098" y="4092700"/>
            <a:ext cx="3642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i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kumimoji="1" lang="ja-JP" altLang="en-US" sz="3600" i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楕円 68"/>
          <p:cNvSpPr/>
          <p:nvPr/>
        </p:nvSpPr>
        <p:spPr>
          <a:xfrm>
            <a:off x="2661313" y="1225764"/>
            <a:ext cx="1119937" cy="11974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楕円 77"/>
          <p:cNvSpPr/>
          <p:nvPr/>
        </p:nvSpPr>
        <p:spPr>
          <a:xfrm>
            <a:off x="8382696" y="3954583"/>
            <a:ext cx="1119937" cy="11974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/>
          <p:cNvSpPr/>
          <p:nvPr/>
        </p:nvSpPr>
        <p:spPr>
          <a:xfrm>
            <a:off x="327199" y="823260"/>
            <a:ext cx="2849176" cy="279833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ダイヤモンド構造の</a:t>
            </a:r>
            <a:endParaRPr kumimoji="1" lang="en-US" altLang="ja-JP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単位格子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3654990" y="4756003"/>
            <a:ext cx="500410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sz="3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kumimoji="1" lang="ja-JP" altLang="en-US" sz="32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660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9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69" grpId="1" animBg="1"/>
      <p:bldP spid="78" grpId="0" animBg="1"/>
      <p:bldP spid="78" grpId="1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ダイヤモンド構造の充填率</a:t>
            </a:r>
            <a:endParaRPr kumimoji="1" lang="ja-JP" altLang="en-US" dirty="0"/>
          </a:p>
        </p:txBody>
      </p:sp>
      <p:grpSp>
        <p:nvGrpSpPr>
          <p:cNvPr id="14" name="グループ化 13"/>
          <p:cNvGrpSpPr/>
          <p:nvPr/>
        </p:nvGrpSpPr>
        <p:grpSpPr>
          <a:xfrm>
            <a:off x="946484" y="1572126"/>
            <a:ext cx="7781848" cy="3688348"/>
            <a:chOff x="946484" y="1572126"/>
            <a:chExt cx="10635916" cy="5041085"/>
          </a:xfrm>
        </p:grpSpPr>
        <p:pic>
          <p:nvPicPr>
            <p:cNvPr id="4" name="図 3"/>
            <p:cNvPicPr>
              <a:picLocks noChangeAspect="1"/>
            </p:cNvPicPr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946484" y="1572126"/>
              <a:ext cx="4989096" cy="5005137"/>
            </a:xfrm>
            <a:prstGeom prst="rect">
              <a:avLst/>
            </a:prstGeom>
          </p:spPr>
        </p:pic>
        <p:pic>
          <p:nvPicPr>
            <p:cNvPr id="5" name="図 4"/>
            <p:cNvPicPr>
              <a:picLocks noChangeAspect="1"/>
            </p:cNvPicPr>
            <p:nvPr/>
          </p:nvPicPr>
          <p:blipFill rotWithShape="1"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6593304" y="1808895"/>
              <a:ext cx="4989096" cy="4804316"/>
            </a:xfrm>
            <a:prstGeom prst="rect">
              <a:avLst/>
            </a:prstGeom>
          </p:spPr>
        </p:pic>
        <p:graphicFrame>
          <p:nvGraphicFramePr>
            <p:cNvPr id="6" name="オブジェクト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733978158"/>
                </p:ext>
              </p:extLst>
            </p:nvPr>
          </p:nvGraphicFramePr>
          <p:xfrm>
            <a:off x="3970183" y="5156954"/>
            <a:ext cx="683596" cy="1302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0" name="Studyaid D.B." r:id="rId5" imgW="200160" imgH="380880" progId="Studyaid_DB.Document">
                    <p:embed/>
                  </p:oleObj>
                </mc:Choice>
                <mc:Fallback>
                  <p:oleObj name="Studyaid D.B." r:id="rId5" imgW="200160" imgH="380880" progId="Studyaid_DB.Document">
                    <p:embed/>
                    <p:pic>
                      <p:nvPicPr>
                        <p:cNvPr id="42" name="オブジェクト 41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970183" y="5156954"/>
                          <a:ext cx="683596" cy="13020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7" name="直線矢印コネクタ 6"/>
            <p:cNvCxnSpPr/>
            <p:nvPr/>
          </p:nvCxnSpPr>
          <p:spPr>
            <a:xfrm>
              <a:off x="4080465" y="3597854"/>
              <a:ext cx="1146628" cy="2502695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9" name="オブジェクト 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35460680"/>
                </p:ext>
              </p:extLst>
            </p:nvPr>
          </p:nvGraphicFramePr>
          <p:xfrm>
            <a:off x="10787953" y="5054792"/>
            <a:ext cx="683596" cy="13020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61" name="Studyaid D.B." r:id="rId7" imgW="200160" imgH="380880" progId="Studyaid_DB.Document">
                    <p:embed/>
                  </p:oleObj>
                </mc:Choice>
                <mc:Fallback>
                  <p:oleObj name="Studyaid D.B." r:id="rId7" imgW="200160" imgH="380880" progId="Studyaid_DB.Document">
                    <p:embed/>
                    <p:pic>
                      <p:nvPicPr>
                        <p:cNvPr id="6" name="オブジェクト 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10787953" y="5054792"/>
                          <a:ext cx="683596" cy="13020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0" name="直線矢印コネクタ 9"/>
            <p:cNvCxnSpPr/>
            <p:nvPr/>
          </p:nvCxnSpPr>
          <p:spPr>
            <a:xfrm>
              <a:off x="9582787" y="3752023"/>
              <a:ext cx="1231038" cy="2348526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テキスト ボックス 11"/>
          <p:cNvSpPr txBox="1"/>
          <p:nvPr/>
        </p:nvSpPr>
        <p:spPr>
          <a:xfrm>
            <a:off x="877614" y="5481043"/>
            <a:ext cx="3483646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1/8×</a:t>
            </a:r>
            <a:r>
              <a:rPr kumimoji="1" lang="ja-JP" altLang="en-US" sz="3200" dirty="0" smtClean="0"/>
              <a:t>４＋１＝</a:t>
            </a:r>
            <a:r>
              <a:rPr kumimoji="1" lang="en-US" altLang="ja-JP" sz="3200" dirty="0" smtClean="0"/>
              <a:t>1.5</a:t>
            </a:r>
            <a:r>
              <a:rPr kumimoji="1" lang="ja-JP" altLang="en-US" sz="3200" dirty="0" smtClean="0"/>
              <a:t>個</a:t>
            </a:r>
            <a:endParaRPr kumimoji="1" lang="ja-JP" altLang="en-US" sz="32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354317" y="5491582"/>
            <a:ext cx="2792752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3200" dirty="0" smtClean="0"/>
              <a:t>1/8×</a:t>
            </a:r>
            <a:r>
              <a:rPr kumimoji="1" lang="ja-JP" altLang="en-US" sz="3200" dirty="0" smtClean="0"/>
              <a:t>４＝</a:t>
            </a:r>
            <a:r>
              <a:rPr lang="en-US" altLang="ja-JP" sz="3200" dirty="0" smtClean="0"/>
              <a:t>0.5</a:t>
            </a:r>
            <a:r>
              <a:rPr kumimoji="1" lang="ja-JP" altLang="en-US" sz="3200" dirty="0" smtClean="0"/>
              <a:t>個</a:t>
            </a:r>
            <a:endParaRPr kumimoji="1" lang="ja-JP" altLang="en-US" sz="32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777922" y="6307085"/>
            <a:ext cx="1093119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体積</a:t>
            </a:r>
            <a:r>
              <a:rPr kumimoji="1" lang="en-US" altLang="ja-JP" sz="2800" dirty="0" smtClean="0"/>
              <a:t>(a/2)</a:t>
            </a:r>
            <a:r>
              <a:rPr kumimoji="1" lang="en-US" altLang="ja-JP" sz="2800" baseline="30000" dirty="0" smtClean="0"/>
              <a:t>3</a:t>
            </a:r>
            <a:r>
              <a:rPr kumimoji="1" lang="en-US" altLang="ja-JP" sz="2800" dirty="0" smtClean="0"/>
              <a:t> ×</a:t>
            </a:r>
            <a:r>
              <a:rPr kumimoji="1" lang="ja-JP" altLang="en-US" sz="2800" dirty="0" smtClean="0"/>
              <a:t>２　　の中に、</a:t>
            </a:r>
            <a:r>
              <a:rPr kumimoji="1" lang="en-US" altLang="ja-JP" sz="2800" dirty="0" smtClean="0"/>
              <a:t>2</a:t>
            </a:r>
            <a:r>
              <a:rPr kumimoji="1" lang="ja-JP" altLang="en-US" sz="2800" dirty="0" smtClean="0"/>
              <a:t>個の原子がある。として充填率を計算する。</a:t>
            </a:r>
            <a:endParaRPr kumimoji="1" lang="en-US" altLang="ja-JP" sz="2800" dirty="0" smtClean="0"/>
          </a:p>
        </p:txBody>
      </p:sp>
    </p:spTree>
    <p:extLst>
      <p:ext uri="{BB962C8B-B14F-4D97-AF65-F5344CB8AC3E}">
        <p14:creationId xmlns:p14="http://schemas.microsoft.com/office/powerpoint/2010/main" val="233714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充填率</a:t>
            </a:r>
            <a:endParaRPr kumimoji="1" lang="ja-JP" altLang="en-US" dirty="0"/>
          </a:p>
        </p:txBody>
      </p:sp>
      <p:graphicFrame>
        <p:nvGraphicFramePr>
          <p:cNvPr id="4" name="オブジェクト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6531909"/>
              </p:ext>
            </p:extLst>
          </p:nvPr>
        </p:nvGraphicFramePr>
        <p:xfrm>
          <a:off x="1693673" y="1707653"/>
          <a:ext cx="1663676" cy="18110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Studyaid D.B." r:id="rId3" imgW="752400" imgH="819000" progId="Studyaid_DB.Document">
                  <p:embed/>
                </p:oleObj>
              </mc:Choice>
              <mc:Fallback>
                <p:oleObj name="Studyaid D.B." r:id="rId3" imgW="752400" imgH="81900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93673" y="1707653"/>
                        <a:ext cx="1663676" cy="18110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オブジェクト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3145040"/>
              </p:ext>
            </p:extLst>
          </p:nvPr>
        </p:nvGraphicFramePr>
        <p:xfrm>
          <a:off x="3675371" y="1606166"/>
          <a:ext cx="2975320" cy="201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Studyaid D.B." r:id="rId5" imgW="1238400" imgH="838080" progId="Studyaid_DB.Document">
                  <p:embed/>
                </p:oleObj>
              </mc:Choice>
              <mc:Fallback>
                <p:oleObj name="Studyaid D.B." r:id="rId5" imgW="1238400" imgH="83808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75371" y="1606166"/>
                        <a:ext cx="2975320" cy="20140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オブジェクト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055014"/>
              </p:ext>
            </p:extLst>
          </p:nvPr>
        </p:nvGraphicFramePr>
        <p:xfrm>
          <a:off x="7564485" y="1913554"/>
          <a:ext cx="1565867" cy="13992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Studyaid D.B." r:id="rId7" imgW="447840" imgH="399960" progId="Studyaid_DB.Document">
                  <p:embed/>
                </p:oleObj>
              </mc:Choice>
              <mc:Fallback>
                <p:oleObj name="Studyaid D.B." r:id="rId7" imgW="447840" imgH="399960" progId="Studyaid_DB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564485" y="1913554"/>
                        <a:ext cx="1565867" cy="139928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6810070" y="232080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＝</a:t>
            </a:r>
            <a:endParaRPr kumimoji="1" lang="ja-JP" altLang="en-US" sz="32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917340" y="3357355"/>
            <a:ext cx="46650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＝０．３３９　より　３４％</a:t>
            </a:r>
            <a:endParaRPr kumimoji="1" lang="ja-JP" altLang="en-US" sz="3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09600" y="3881600"/>
            <a:ext cx="3724096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２個の立方体の中に</a:t>
            </a:r>
            <a:endParaRPr kumimoji="1" lang="en-US" altLang="ja-JP" sz="3200" dirty="0" smtClean="0"/>
          </a:p>
          <a:p>
            <a:r>
              <a:rPr kumimoji="1" lang="ja-JP" altLang="en-US" sz="3200" dirty="0" smtClean="0"/>
              <a:t>２個の原子がある。</a:t>
            </a:r>
            <a:endParaRPr kumimoji="1" lang="ja-JP" altLang="en-US" sz="3200" dirty="0"/>
          </a:p>
        </p:txBody>
      </p:sp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6834291"/>
              </p:ext>
            </p:extLst>
          </p:nvPr>
        </p:nvGraphicFramePr>
        <p:xfrm>
          <a:off x="4515281" y="4744232"/>
          <a:ext cx="1932044" cy="9660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Studyaid D.B." r:id="rId9" imgW="762120" imgH="380880" progId="Studyaid_DB.Document">
                  <p:embed/>
                </p:oleObj>
              </mc:Choice>
              <mc:Fallback>
                <p:oleObj name="Studyaid D.B." r:id="rId9" imgW="762120" imgH="380880" progId="Studyaid_DB.Document">
                  <p:embed/>
                  <p:pic>
                    <p:nvPicPr>
                      <p:cNvPr id="68" name="オブジェクト 67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515281" y="4744232"/>
                        <a:ext cx="1932044" cy="9660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テキスト ボックス 10"/>
          <p:cNvSpPr txBox="1"/>
          <p:nvPr/>
        </p:nvSpPr>
        <p:spPr>
          <a:xfrm>
            <a:off x="4446792" y="5710254"/>
            <a:ext cx="24705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より</a:t>
            </a:r>
            <a:r>
              <a:rPr kumimoji="1" lang="en-US" altLang="ja-JP" sz="3200" dirty="0" smtClean="0"/>
              <a:t>a</a:t>
            </a:r>
            <a:r>
              <a:rPr kumimoji="1" lang="ja-JP" altLang="en-US" sz="3200" dirty="0" smtClean="0"/>
              <a:t>を消す。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05276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2077</TotalTime>
  <Words>96</Words>
  <Application>Microsoft Office PowerPoint</Application>
  <PresentationFormat>ワイド画面</PresentationFormat>
  <Paragraphs>25</Paragraphs>
  <Slides>9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8" baseType="lpstr">
      <vt:lpstr>ＭＳ Ｐゴシック</vt:lpstr>
      <vt:lpstr>游ゴシック</vt:lpstr>
      <vt:lpstr>游ゴシック Light</vt:lpstr>
      <vt:lpstr>Arial</vt:lpstr>
      <vt:lpstr>Calibri</vt:lpstr>
      <vt:lpstr>Times New Roman</vt:lpstr>
      <vt:lpstr>Office テーマ</vt:lpstr>
      <vt:lpstr>1_Office テーマ</vt:lpstr>
      <vt:lpstr>Studyaid D.B.</vt:lpstr>
      <vt:lpstr>結晶構造４</vt:lpstr>
      <vt:lpstr>ダイヤモンド構造　２タイプの構造が合体する</vt:lpstr>
      <vt:lpstr>合体の様子１</vt:lpstr>
      <vt:lpstr>合体の様子２</vt:lpstr>
      <vt:lpstr>合体の様子３</vt:lpstr>
      <vt:lpstr>合体の様子４</vt:lpstr>
      <vt:lpstr>単位格子の図</vt:lpstr>
      <vt:lpstr>ダイヤモンド構造の充填率</vt:lpstr>
      <vt:lpstr>充填率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結晶構造</dc:title>
  <dc:creator>admin</dc:creator>
  <cp:lastModifiedBy>admin</cp:lastModifiedBy>
  <cp:revision>79</cp:revision>
  <dcterms:created xsi:type="dcterms:W3CDTF">2017-11-22T06:21:15Z</dcterms:created>
  <dcterms:modified xsi:type="dcterms:W3CDTF">2017-11-30T02:10:43Z</dcterms:modified>
</cp:coreProperties>
</file>