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"/>
  </p:notesMasterIdLst>
  <p:sldIdLst>
    <p:sldId id="257" r:id="rId2"/>
    <p:sldId id="259" r:id="rId3"/>
  </p:sldIdLst>
  <p:sldSz cx="6858000" cy="9144000" type="screen4x3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996" y="179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79C96BB-CE2C-459C-B0AB-22212E6A3C7C}" type="datetimeFigureOut">
              <a:rPr kumimoji="1" lang="ja-JP" altLang="en-US" smtClean="0"/>
              <a:pPr/>
              <a:t>2013/6/22</a:t>
            </a:fld>
            <a:endParaRPr kumimoji="1" lang="ja-JP" altLang="en-US"/>
          </a:p>
        </p:txBody>
      </p:sp>
      <p:sp>
        <p:nvSpPr>
          <p:cNvPr id="4" name="スライド イメージ プレースホルダ 3"/>
          <p:cNvSpPr>
            <a:spLocks noGrp="1" noRot="1" noChangeAspect="1"/>
          </p:cNvSpPr>
          <p:nvPr>
            <p:ph type="sldImg" idx="2"/>
          </p:nvPr>
        </p:nvSpPr>
        <p:spPr>
          <a:xfrm>
            <a:off x="2143125" y="685800"/>
            <a:ext cx="257175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6" name="フッター プレースホル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6DE150C-7E90-47B7-982A-FF32ED89D3F8}" type="slidenum">
              <a:rPr kumimoji="1" lang="ja-JP" altLang="en-US" smtClean="0"/>
              <a:pPr/>
              <a:t>&lt;#&gt;</a:t>
            </a:fld>
            <a:endParaRPr kumimoji="1"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514350" y="2840568"/>
            <a:ext cx="5829300" cy="1960033"/>
          </a:xfrm>
        </p:spPr>
        <p:txBody>
          <a:bodyPr/>
          <a:lstStyle/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028700" y="5181600"/>
            <a:ext cx="4800600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kumimoji="1" lang="ja-JP" altLang="en-US" smtClean="0"/>
              <a:t>マスタ サブタイトルの書式設定</a:t>
            </a:r>
            <a:endParaRPr kumimoji="1" lang="ja-JP" altLang="en-US"/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598188-E03B-4634-A620-6C294E72EAB4}" type="datetimeFigureOut">
              <a:rPr kumimoji="1" lang="ja-JP" altLang="en-US" smtClean="0"/>
              <a:pPr/>
              <a:t>2013/6/22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F42B01-485E-4404-84A9-AC15355FAE8E}" type="slidenum">
              <a:rPr kumimoji="1" lang="ja-JP" altLang="en-US" smtClean="0"/>
              <a:pPr/>
              <a:t>&lt;#&gt;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598188-E03B-4634-A620-6C294E72EAB4}" type="datetimeFigureOut">
              <a:rPr kumimoji="1" lang="ja-JP" altLang="en-US" smtClean="0"/>
              <a:pPr/>
              <a:t>2013/6/22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F42B01-485E-4404-84A9-AC15355FAE8E}" type="slidenum">
              <a:rPr kumimoji="1" lang="ja-JP" altLang="en-US" smtClean="0"/>
              <a:pPr/>
              <a:t>&lt;#&gt;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3729037" y="488951"/>
            <a:ext cx="1157288" cy="10401300"/>
          </a:xfrm>
        </p:spPr>
        <p:txBody>
          <a:bodyPr vert="eaVert"/>
          <a:lstStyle/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>
          <a:xfrm>
            <a:off x="257175" y="488951"/>
            <a:ext cx="3357563" cy="10401300"/>
          </a:xfrm>
        </p:spPr>
        <p:txBody>
          <a:bodyPr vert="eaVert"/>
          <a:lstStyle/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598188-E03B-4634-A620-6C294E72EAB4}" type="datetimeFigureOut">
              <a:rPr kumimoji="1" lang="ja-JP" altLang="en-US" smtClean="0"/>
              <a:pPr/>
              <a:t>2013/6/22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F42B01-485E-4404-84A9-AC15355FAE8E}" type="slidenum">
              <a:rPr kumimoji="1" lang="ja-JP" altLang="en-US" smtClean="0"/>
              <a:pPr/>
              <a:t>&lt;#&gt;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598188-E03B-4634-A620-6C294E72EAB4}" type="datetimeFigureOut">
              <a:rPr kumimoji="1" lang="ja-JP" altLang="en-US" smtClean="0"/>
              <a:pPr/>
              <a:t>2013/6/22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F42B01-485E-4404-84A9-AC15355FAE8E}" type="slidenum">
              <a:rPr kumimoji="1" lang="ja-JP" altLang="en-US" smtClean="0"/>
              <a:pPr/>
              <a:t>&lt;#&gt;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541735" y="5875867"/>
            <a:ext cx="5829300" cy="18161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541735" y="3875618"/>
            <a:ext cx="5829300" cy="200024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598188-E03B-4634-A620-6C294E72EAB4}" type="datetimeFigureOut">
              <a:rPr kumimoji="1" lang="ja-JP" altLang="en-US" smtClean="0"/>
              <a:pPr/>
              <a:t>2013/6/22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F42B01-485E-4404-84A9-AC15355FAE8E}" type="slidenum">
              <a:rPr kumimoji="1" lang="ja-JP" altLang="en-US" smtClean="0"/>
              <a:pPr/>
              <a:t>&lt;#&gt;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コンテンツ プレースホルダ 2"/>
          <p:cNvSpPr>
            <a:spLocks noGrp="1"/>
          </p:cNvSpPr>
          <p:nvPr>
            <p:ph sz="half" idx="1"/>
          </p:nvPr>
        </p:nvSpPr>
        <p:spPr>
          <a:xfrm>
            <a:off x="257175" y="2844800"/>
            <a:ext cx="2257425" cy="804545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2628900" y="2844800"/>
            <a:ext cx="2257425" cy="804545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5" name="日付プレースホル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598188-E03B-4634-A620-6C294E72EAB4}" type="datetimeFigureOut">
              <a:rPr kumimoji="1" lang="ja-JP" altLang="en-US" smtClean="0"/>
              <a:pPr/>
              <a:t>2013/6/22</a:t>
            </a:fld>
            <a:endParaRPr kumimoji="1" lang="ja-JP" altLang="en-US"/>
          </a:p>
        </p:txBody>
      </p:sp>
      <p:sp>
        <p:nvSpPr>
          <p:cNvPr id="6" name="フッター プレースホル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F42B01-485E-4404-84A9-AC15355FAE8E}" type="slidenum">
              <a:rPr kumimoji="1" lang="ja-JP" altLang="en-US" smtClean="0"/>
              <a:pPr/>
              <a:t>&lt;#&gt;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</p:spPr>
        <p:txBody>
          <a:bodyPr/>
          <a:lstStyle>
            <a:lvl1pPr>
              <a:defRPr/>
            </a:lvl1pPr>
          </a:lstStyle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342900" y="2046817"/>
            <a:ext cx="303014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342900" y="2899833"/>
            <a:ext cx="303014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5" name="テキスト プレースホルダ 4"/>
          <p:cNvSpPr>
            <a:spLocks noGrp="1"/>
          </p:cNvSpPr>
          <p:nvPr>
            <p:ph type="body" sz="quarter" idx="3"/>
          </p:nvPr>
        </p:nvSpPr>
        <p:spPr>
          <a:xfrm>
            <a:off x="3483769" y="2046817"/>
            <a:ext cx="303133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</p:txBody>
      </p:sp>
      <p:sp>
        <p:nvSpPr>
          <p:cNvPr id="6" name="コンテンツ プレースホルダ 5"/>
          <p:cNvSpPr>
            <a:spLocks noGrp="1"/>
          </p:cNvSpPr>
          <p:nvPr>
            <p:ph sz="quarter" idx="4"/>
          </p:nvPr>
        </p:nvSpPr>
        <p:spPr>
          <a:xfrm>
            <a:off x="3483769" y="2899833"/>
            <a:ext cx="303133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7" name="日付プレースホル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598188-E03B-4634-A620-6C294E72EAB4}" type="datetimeFigureOut">
              <a:rPr kumimoji="1" lang="ja-JP" altLang="en-US" smtClean="0"/>
              <a:pPr/>
              <a:t>2013/6/22</a:t>
            </a:fld>
            <a:endParaRPr kumimoji="1" lang="ja-JP" altLang="en-US"/>
          </a:p>
        </p:txBody>
      </p:sp>
      <p:sp>
        <p:nvSpPr>
          <p:cNvPr id="8" name="フッター プレースホル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F42B01-485E-4404-84A9-AC15355FAE8E}" type="slidenum">
              <a:rPr kumimoji="1" lang="ja-JP" altLang="en-US" smtClean="0"/>
              <a:pPr/>
              <a:t>&lt;#&gt;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日付プレースホル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598188-E03B-4634-A620-6C294E72EAB4}" type="datetimeFigureOut">
              <a:rPr kumimoji="1" lang="ja-JP" altLang="en-US" smtClean="0"/>
              <a:pPr/>
              <a:t>2013/6/22</a:t>
            </a:fld>
            <a:endParaRPr kumimoji="1" lang="ja-JP" altLang="en-US"/>
          </a:p>
        </p:txBody>
      </p:sp>
      <p:sp>
        <p:nvSpPr>
          <p:cNvPr id="4" name="フッター プレースホル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F42B01-485E-4404-84A9-AC15355FAE8E}" type="slidenum">
              <a:rPr kumimoji="1" lang="ja-JP" altLang="en-US" smtClean="0"/>
              <a:pPr/>
              <a:t>&lt;#&gt;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598188-E03B-4634-A620-6C294E72EAB4}" type="datetimeFigureOut">
              <a:rPr kumimoji="1" lang="ja-JP" altLang="en-US" smtClean="0"/>
              <a:pPr/>
              <a:t>2013/6/22</a:t>
            </a:fld>
            <a:endParaRPr kumimoji="1" lang="ja-JP" altLang="en-US"/>
          </a:p>
        </p:txBody>
      </p:sp>
      <p:sp>
        <p:nvSpPr>
          <p:cNvPr id="3" name="フッター プレースホル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F42B01-485E-4404-84A9-AC15355FAE8E}" type="slidenum">
              <a:rPr kumimoji="1" lang="ja-JP" altLang="en-US" smtClean="0"/>
              <a:pPr/>
              <a:t>&lt;#&gt;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342900" y="364067"/>
            <a:ext cx="2256235" cy="15494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2681287" y="364067"/>
            <a:ext cx="3833813" cy="780415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342900" y="1913467"/>
            <a:ext cx="2256235" cy="62547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</p:txBody>
      </p:sp>
      <p:sp>
        <p:nvSpPr>
          <p:cNvPr id="5" name="日付プレースホル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598188-E03B-4634-A620-6C294E72EAB4}" type="datetimeFigureOut">
              <a:rPr kumimoji="1" lang="ja-JP" altLang="en-US" smtClean="0"/>
              <a:pPr/>
              <a:t>2013/6/22</a:t>
            </a:fld>
            <a:endParaRPr kumimoji="1" lang="ja-JP" altLang="en-US"/>
          </a:p>
        </p:txBody>
      </p:sp>
      <p:sp>
        <p:nvSpPr>
          <p:cNvPr id="6" name="フッター プレースホル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F42B01-485E-4404-84A9-AC15355FAE8E}" type="slidenum">
              <a:rPr kumimoji="1" lang="ja-JP" altLang="en-US" smtClean="0"/>
              <a:pPr/>
              <a:t>&lt;#&gt;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344216" y="6400800"/>
            <a:ext cx="4114800" cy="7556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図プレースホルダ 2"/>
          <p:cNvSpPr>
            <a:spLocks noGrp="1"/>
          </p:cNvSpPr>
          <p:nvPr>
            <p:ph type="pic" idx="1"/>
          </p:nvPr>
        </p:nvSpPr>
        <p:spPr>
          <a:xfrm>
            <a:off x="1344216" y="817033"/>
            <a:ext cx="41148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1344216" y="7156451"/>
            <a:ext cx="4114800" cy="107314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</p:txBody>
      </p:sp>
      <p:sp>
        <p:nvSpPr>
          <p:cNvPr id="5" name="日付プレースホル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598188-E03B-4634-A620-6C294E72EAB4}" type="datetimeFigureOut">
              <a:rPr kumimoji="1" lang="ja-JP" altLang="en-US" smtClean="0"/>
              <a:pPr/>
              <a:t>2013/6/22</a:t>
            </a:fld>
            <a:endParaRPr kumimoji="1" lang="ja-JP" altLang="en-US"/>
          </a:p>
        </p:txBody>
      </p:sp>
      <p:sp>
        <p:nvSpPr>
          <p:cNvPr id="6" name="フッター プレースホル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F42B01-485E-4404-84A9-AC15355FAE8E}" type="slidenum">
              <a:rPr kumimoji="1" lang="ja-JP" altLang="en-US" smtClean="0"/>
              <a:pPr/>
              <a:t>&lt;#&gt;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342900" y="2133601"/>
            <a:ext cx="6172200" cy="60346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2"/>
          </p:nvPr>
        </p:nvSpPr>
        <p:spPr>
          <a:xfrm>
            <a:off x="342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598188-E03B-4634-A620-6C294E72EAB4}" type="datetimeFigureOut">
              <a:rPr kumimoji="1" lang="ja-JP" altLang="en-US" smtClean="0"/>
              <a:pPr/>
              <a:t>2013/6/22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3"/>
          </p:nvPr>
        </p:nvSpPr>
        <p:spPr>
          <a:xfrm>
            <a:off x="2343150" y="8475134"/>
            <a:ext cx="21717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4"/>
          </p:nvPr>
        </p:nvSpPr>
        <p:spPr>
          <a:xfrm>
            <a:off x="4914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2F42B01-485E-4404-84A9-AC15355FAE8E}" type="slidenum">
              <a:rPr kumimoji="1" lang="ja-JP" altLang="en-US" smtClean="0"/>
              <a:pPr/>
              <a:t>&lt;#&gt;</a:t>
            </a:fld>
            <a:endParaRPr kumimoji="1"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正方形/長方形 107"/>
          <p:cNvSpPr/>
          <p:nvPr/>
        </p:nvSpPr>
        <p:spPr>
          <a:xfrm>
            <a:off x="3456" y="6211451"/>
            <a:ext cx="1844825" cy="2051720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kumimoji="1" lang="ja-JP" altLang="en-US" dirty="0">
              <a:ln>
                <a:solidFill>
                  <a:schemeClr val="tx1"/>
                </a:solidFill>
              </a:ln>
            </a:endParaRPr>
          </a:p>
        </p:txBody>
      </p:sp>
      <p:sp>
        <p:nvSpPr>
          <p:cNvPr id="22" name="正方形/長方形 21"/>
          <p:cNvSpPr/>
          <p:nvPr/>
        </p:nvSpPr>
        <p:spPr>
          <a:xfrm>
            <a:off x="-1" y="537265"/>
            <a:ext cx="1844825" cy="2051720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kumimoji="1" lang="ja-JP" altLang="en-US" dirty="0">
              <a:ln>
                <a:solidFill>
                  <a:schemeClr val="tx1"/>
                </a:solidFill>
              </a:ln>
            </a:endParaRPr>
          </a:p>
        </p:txBody>
      </p:sp>
      <p:sp>
        <p:nvSpPr>
          <p:cNvPr id="85" name="正方形/長方形 84"/>
          <p:cNvSpPr/>
          <p:nvPr/>
        </p:nvSpPr>
        <p:spPr>
          <a:xfrm>
            <a:off x="3456" y="3376881"/>
            <a:ext cx="1844825" cy="2051720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kumimoji="1" lang="ja-JP" altLang="en-US" dirty="0">
              <a:ln>
                <a:solidFill>
                  <a:schemeClr val="tx1"/>
                </a:solidFill>
              </a:ln>
            </a:endParaRPr>
          </a:p>
        </p:txBody>
      </p:sp>
      <p:cxnSp>
        <p:nvCxnSpPr>
          <p:cNvPr id="44" name="直線コネクタ 43"/>
          <p:cNvCxnSpPr/>
          <p:nvPr/>
        </p:nvCxnSpPr>
        <p:spPr>
          <a:xfrm>
            <a:off x="0" y="3343141"/>
            <a:ext cx="685800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1" name="直線コネクタ 40"/>
          <p:cNvCxnSpPr/>
          <p:nvPr/>
        </p:nvCxnSpPr>
        <p:spPr>
          <a:xfrm>
            <a:off x="-14684" y="6192401"/>
            <a:ext cx="685800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1" name="直線コネクタ 60"/>
          <p:cNvCxnSpPr/>
          <p:nvPr/>
        </p:nvCxnSpPr>
        <p:spPr>
          <a:xfrm>
            <a:off x="-14684" y="8882048"/>
            <a:ext cx="685800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4" name="正方形/長方形 3"/>
          <p:cNvSpPr/>
          <p:nvPr/>
        </p:nvSpPr>
        <p:spPr>
          <a:xfrm>
            <a:off x="1849458" y="557640"/>
            <a:ext cx="5016551" cy="621162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2200" b="1" dirty="0" smtClean="0"/>
              <a:t>“</a:t>
            </a:r>
            <a:r>
              <a:rPr lang="ja-JP" altLang="en-US" sz="2200" b="1" dirty="0" smtClean="0"/>
              <a:t>夜薔薇</a:t>
            </a:r>
            <a:r>
              <a:rPr kumimoji="1" lang="ja-JP" altLang="en-US" sz="2200" b="1" dirty="0" smtClean="0"/>
              <a:t>”　嶺岸優梨愛</a:t>
            </a:r>
            <a:endParaRPr kumimoji="1" lang="ja-JP" altLang="en-US" sz="2200" b="1" dirty="0"/>
          </a:p>
        </p:txBody>
      </p:sp>
      <p:cxnSp>
        <p:nvCxnSpPr>
          <p:cNvPr id="5" name="直線コネクタ 4"/>
          <p:cNvCxnSpPr/>
          <p:nvPr/>
        </p:nvCxnSpPr>
        <p:spPr>
          <a:xfrm rot="16200000" flipH="1">
            <a:off x="1751964" y="807932"/>
            <a:ext cx="330819" cy="1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直線コネクタ 5"/>
          <p:cNvCxnSpPr/>
          <p:nvPr/>
        </p:nvCxnSpPr>
        <p:spPr>
          <a:xfrm rot="16200000" flipH="1">
            <a:off x="6634774" y="951275"/>
            <a:ext cx="330819" cy="1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" name="グループ化 47"/>
          <p:cNvGrpSpPr/>
          <p:nvPr/>
        </p:nvGrpSpPr>
        <p:grpSpPr>
          <a:xfrm>
            <a:off x="3769852" y="1147743"/>
            <a:ext cx="3174558" cy="690"/>
            <a:chOff x="3500430" y="1357298"/>
            <a:chExt cx="5786478" cy="1588"/>
          </a:xfrm>
        </p:grpSpPr>
        <p:cxnSp>
          <p:nvCxnSpPr>
            <p:cNvPr id="9" name="直線コネクタ 8"/>
            <p:cNvCxnSpPr/>
            <p:nvPr/>
          </p:nvCxnSpPr>
          <p:spPr>
            <a:xfrm>
              <a:off x="3500430" y="1357298"/>
              <a:ext cx="5214974" cy="1588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直線コネクタ 9"/>
            <p:cNvCxnSpPr/>
            <p:nvPr/>
          </p:nvCxnSpPr>
          <p:spPr>
            <a:xfrm>
              <a:off x="8786842" y="1357298"/>
              <a:ext cx="285752" cy="1588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直線コネクタ 10"/>
            <p:cNvCxnSpPr/>
            <p:nvPr/>
          </p:nvCxnSpPr>
          <p:spPr>
            <a:xfrm>
              <a:off x="9115452" y="1357298"/>
              <a:ext cx="171456" cy="1588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2" name="直線コネクタ 11"/>
          <p:cNvCxnSpPr/>
          <p:nvPr/>
        </p:nvCxnSpPr>
        <p:spPr>
          <a:xfrm rot="10800000">
            <a:off x="1890392" y="599870"/>
            <a:ext cx="156768" cy="690"/>
          </a:xfrm>
          <a:prstGeom prst="line">
            <a:avLst/>
          </a:prstGeom>
          <a:ln>
            <a:solidFill>
              <a:schemeClr val="bg1"/>
            </a:solidFill>
          </a:ln>
          <a:scene3d>
            <a:camera prst="orthographicFront">
              <a:rot lat="0" lon="300000" rev="0"/>
            </a:camera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直線コネクタ 12"/>
          <p:cNvCxnSpPr/>
          <p:nvPr/>
        </p:nvCxnSpPr>
        <p:spPr>
          <a:xfrm rot="10800000">
            <a:off x="1772816" y="599870"/>
            <a:ext cx="94064" cy="690"/>
          </a:xfrm>
          <a:prstGeom prst="line">
            <a:avLst/>
          </a:prstGeom>
          <a:ln>
            <a:solidFill>
              <a:schemeClr val="bg1"/>
            </a:solidFill>
          </a:ln>
          <a:scene3d>
            <a:camera prst="orthographicFront">
              <a:rot lat="0" lon="300000" rev="0"/>
            </a:camera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直線コネクタ 13"/>
          <p:cNvCxnSpPr/>
          <p:nvPr/>
        </p:nvCxnSpPr>
        <p:spPr>
          <a:xfrm>
            <a:off x="2090341" y="590137"/>
            <a:ext cx="3997592" cy="69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直線コネクタ 14"/>
          <p:cNvCxnSpPr/>
          <p:nvPr/>
        </p:nvCxnSpPr>
        <p:spPr>
          <a:xfrm rot="5400000">
            <a:off x="1893896" y="604483"/>
            <a:ext cx="46954" cy="871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直線コネクタ 15"/>
          <p:cNvCxnSpPr/>
          <p:nvPr/>
        </p:nvCxnSpPr>
        <p:spPr>
          <a:xfrm rot="5400000">
            <a:off x="1902013" y="552369"/>
            <a:ext cx="31069" cy="871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直線コネクタ 16"/>
          <p:cNvCxnSpPr/>
          <p:nvPr/>
        </p:nvCxnSpPr>
        <p:spPr>
          <a:xfrm rot="5400000">
            <a:off x="6785432" y="1147796"/>
            <a:ext cx="31069" cy="871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直線コネクタ 17"/>
          <p:cNvCxnSpPr/>
          <p:nvPr/>
        </p:nvCxnSpPr>
        <p:spPr>
          <a:xfrm rot="5400000">
            <a:off x="6785955" y="1187816"/>
            <a:ext cx="31069" cy="871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テキスト ボックス 22"/>
          <p:cNvSpPr txBox="1"/>
          <p:nvPr/>
        </p:nvSpPr>
        <p:spPr>
          <a:xfrm>
            <a:off x="260648" y="2695109"/>
            <a:ext cx="962123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1050" b="1" dirty="0" smtClean="0"/>
              <a:t>Malice</a:t>
            </a:r>
            <a:r>
              <a:rPr lang="ja-JP" altLang="en-US" sz="1050" b="1" dirty="0" smtClean="0"/>
              <a:t>感染者</a:t>
            </a:r>
            <a:endParaRPr kumimoji="1" lang="ja-JP" altLang="en-US" sz="1050" b="1" dirty="0"/>
          </a:p>
        </p:txBody>
      </p:sp>
      <p:cxnSp>
        <p:nvCxnSpPr>
          <p:cNvPr id="62" name="直線コネクタ 61"/>
          <p:cNvCxnSpPr/>
          <p:nvPr/>
        </p:nvCxnSpPr>
        <p:spPr>
          <a:xfrm>
            <a:off x="1984" y="3126949"/>
            <a:ext cx="685800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5" name="直線コネクタ 64"/>
          <p:cNvCxnSpPr>
            <a:stCxn id="22" idx="3"/>
          </p:cNvCxnSpPr>
          <p:nvPr/>
        </p:nvCxnSpPr>
        <p:spPr>
          <a:xfrm>
            <a:off x="1844824" y="1563125"/>
            <a:ext cx="5013176" cy="1774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7" name="テキスト ボックス 66"/>
          <p:cNvSpPr txBox="1"/>
          <p:nvPr/>
        </p:nvSpPr>
        <p:spPr>
          <a:xfrm>
            <a:off x="2999942" y="1220833"/>
            <a:ext cx="271741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1600" i="1" dirty="0" smtClean="0"/>
              <a:t>「</a:t>
            </a:r>
            <a:r>
              <a:rPr lang="ja-JP" altLang="en-US" sz="1600" i="1" dirty="0" smtClean="0"/>
              <a:t>大丈夫？自分で、立てる？</a:t>
            </a:r>
            <a:r>
              <a:rPr kumimoji="1" lang="ja-JP" altLang="en-US" sz="1600" i="1" dirty="0" smtClean="0"/>
              <a:t>」</a:t>
            </a:r>
            <a:endParaRPr kumimoji="1" lang="ja-JP" altLang="en-US" sz="1600" i="1" dirty="0"/>
          </a:p>
        </p:txBody>
      </p:sp>
      <p:sp>
        <p:nvSpPr>
          <p:cNvPr id="69" name="テキスト ボックス 68"/>
          <p:cNvSpPr txBox="1"/>
          <p:nvPr/>
        </p:nvSpPr>
        <p:spPr>
          <a:xfrm>
            <a:off x="1844824" y="1578194"/>
            <a:ext cx="2520280" cy="1077218"/>
          </a:xfrm>
          <a:prstGeom prst="rect">
            <a:avLst/>
          </a:prstGeom>
          <a:noFill/>
        </p:spPr>
        <p:txBody>
          <a:bodyPr wrap="square" numCol="1" rtlCol="0">
            <a:spAutoFit/>
          </a:bodyPr>
          <a:lstStyle/>
          <a:p>
            <a:r>
              <a:rPr kumimoji="1" lang="ja-JP" altLang="en-US" sz="800" dirty="0" smtClean="0"/>
              <a:t>　薔薇の騎士団、ナイツオブローゼスのトップ。嶺岸在処の姉でもある。</a:t>
            </a:r>
            <a:endParaRPr kumimoji="1" lang="en-US" altLang="ja-JP" sz="800" dirty="0" smtClean="0"/>
          </a:p>
          <a:p>
            <a:r>
              <a:rPr lang="ja-JP" altLang="en-US" sz="800" dirty="0" smtClean="0"/>
              <a:t>　</a:t>
            </a:r>
            <a:r>
              <a:rPr lang="en-US" altLang="ja-JP" sz="800" dirty="0" smtClean="0"/>
              <a:t>Malice</a:t>
            </a:r>
            <a:r>
              <a:rPr lang="ja-JP" altLang="en-US" sz="800" dirty="0" smtClean="0"/>
              <a:t>シンドロームのキャリアとして、薔薇の騎士団の庇護対象となっていた。</a:t>
            </a:r>
            <a:endParaRPr kumimoji="1" lang="en-US" altLang="ja-JP" sz="800" dirty="0"/>
          </a:p>
          <a:p>
            <a:r>
              <a:rPr kumimoji="1" lang="ja-JP" altLang="en-US" sz="800" dirty="0" smtClean="0"/>
              <a:t>　現在の</a:t>
            </a:r>
            <a:r>
              <a:rPr kumimoji="1" lang="en-US" altLang="ja-JP" sz="800" dirty="0" smtClean="0"/>
              <a:t>Alice</a:t>
            </a:r>
            <a:r>
              <a:rPr kumimoji="1" lang="ja-JP" altLang="en-US" sz="800" dirty="0" smtClean="0"/>
              <a:t>の首魁、佐井波千路の裏切りにより落命している。</a:t>
            </a:r>
            <a:endParaRPr kumimoji="1" lang="en-US" altLang="ja-JP" sz="800" dirty="0" smtClean="0"/>
          </a:p>
          <a:p>
            <a:r>
              <a:rPr kumimoji="1" lang="ja-JP" altLang="en-US" sz="800" dirty="0" smtClean="0"/>
              <a:t>　当時、高校生。</a:t>
            </a:r>
            <a:endParaRPr kumimoji="1" lang="en-US" altLang="ja-JP" sz="800" dirty="0" smtClean="0"/>
          </a:p>
          <a:p>
            <a:endParaRPr kumimoji="1" lang="en-US" altLang="ja-JP" sz="800" dirty="0" smtClean="0"/>
          </a:p>
        </p:txBody>
      </p:sp>
      <p:sp>
        <p:nvSpPr>
          <p:cNvPr id="70" name="テキスト ボックス 69"/>
          <p:cNvSpPr txBox="1"/>
          <p:nvPr/>
        </p:nvSpPr>
        <p:spPr>
          <a:xfrm>
            <a:off x="4269854" y="1576626"/>
            <a:ext cx="2520280" cy="1569660"/>
          </a:xfrm>
          <a:prstGeom prst="rect">
            <a:avLst/>
          </a:prstGeom>
          <a:noFill/>
        </p:spPr>
        <p:txBody>
          <a:bodyPr wrap="square" numCol="1" rtlCol="0">
            <a:spAutoFit/>
          </a:bodyPr>
          <a:lstStyle/>
          <a:p>
            <a:r>
              <a:rPr kumimoji="1" lang="en-US" altLang="ja-JP" sz="800" dirty="0" smtClean="0"/>
              <a:t>DATA</a:t>
            </a:r>
          </a:p>
          <a:p>
            <a:r>
              <a:rPr lang="ja-JP" altLang="en-US" sz="800" dirty="0" smtClean="0"/>
              <a:t>性別：女</a:t>
            </a:r>
            <a:r>
              <a:rPr lang="en-US" altLang="ja-JP" sz="800" dirty="0" smtClean="0"/>
              <a:t>	</a:t>
            </a:r>
            <a:r>
              <a:rPr lang="ja-JP" altLang="en-US" sz="800" dirty="0" smtClean="0"/>
              <a:t>年齢：１８歳（故）</a:t>
            </a:r>
            <a:endParaRPr kumimoji="1" lang="en-US" altLang="ja-JP" sz="800" dirty="0"/>
          </a:p>
          <a:p>
            <a:r>
              <a:rPr kumimoji="1" lang="ja-JP" altLang="en-US" sz="800" dirty="0" smtClean="0"/>
              <a:t>ブリード：</a:t>
            </a:r>
            <a:r>
              <a:rPr lang="ja-JP" altLang="en-US" sz="800" dirty="0" smtClean="0"/>
              <a:t>ピュア</a:t>
            </a:r>
            <a:endParaRPr kumimoji="1" lang="en-US" altLang="ja-JP" sz="800" dirty="0" smtClean="0"/>
          </a:p>
          <a:p>
            <a:r>
              <a:rPr lang="ja-JP" altLang="en-US" sz="800" dirty="0" smtClean="0"/>
              <a:t>シンドローム：モルフェウス</a:t>
            </a:r>
            <a:endParaRPr lang="en-US" altLang="ja-JP" sz="800" dirty="0" smtClean="0"/>
          </a:p>
          <a:p>
            <a:r>
              <a:rPr lang="ja-JP" altLang="en-US" sz="800" dirty="0" smtClean="0"/>
              <a:t>ワークス</a:t>
            </a:r>
            <a:r>
              <a:rPr lang="en-US" altLang="ja-JP" sz="800" dirty="0" smtClean="0"/>
              <a:t>/</a:t>
            </a:r>
            <a:r>
              <a:rPr lang="ja-JP" altLang="en-US" sz="800" dirty="0" smtClean="0"/>
              <a:t>カヴァー：高校生</a:t>
            </a:r>
            <a:r>
              <a:rPr lang="en-US" altLang="ja-JP" sz="800" dirty="0" smtClean="0"/>
              <a:t>/</a:t>
            </a:r>
          </a:p>
          <a:p>
            <a:r>
              <a:rPr kumimoji="1" lang="en-US" altLang="ja-JP" sz="800" dirty="0" smtClean="0"/>
              <a:t>【</a:t>
            </a:r>
            <a:r>
              <a:rPr kumimoji="1" lang="ja-JP" altLang="en-US" sz="800" dirty="0" smtClean="0"/>
              <a:t>肉体</a:t>
            </a:r>
            <a:r>
              <a:rPr kumimoji="1" lang="en-US" altLang="ja-JP" sz="800" dirty="0" smtClean="0"/>
              <a:t>】 </a:t>
            </a:r>
            <a:r>
              <a:rPr lang="en-US" altLang="ja-JP" sz="800" dirty="0" smtClean="0"/>
              <a:t>2</a:t>
            </a:r>
            <a:endParaRPr kumimoji="1" lang="en-US" altLang="ja-JP" sz="800" dirty="0" smtClean="0"/>
          </a:p>
          <a:p>
            <a:r>
              <a:rPr lang="en-US" altLang="ja-JP" sz="800" dirty="0" smtClean="0"/>
              <a:t>【</a:t>
            </a:r>
            <a:r>
              <a:rPr lang="ja-JP" altLang="en-US" sz="800" dirty="0"/>
              <a:t>感覚</a:t>
            </a:r>
            <a:r>
              <a:rPr lang="en-US" altLang="ja-JP" sz="800" dirty="0" smtClean="0"/>
              <a:t>】 6</a:t>
            </a:r>
            <a:r>
              <a:rPr lang="ja-JP" altLang="en-US" sz="800" dirty="0" smtClean="0"/>
              <a:t>　　 </a:t>
            </a:r>
            <a:r>
              <a:rPr lang="en-US" altLang="ja-JP" sz="800" dirty="0" smtClean="0"/>
              <a:t>〈</a:t>
            </a:r>
            <a:r>
              <a:rPr lang="ja-JP" altLang="en-US" sz="800" dirty="0" smtClean="0"/>
              <a:t>知覚</a:t>
            </a:r>
            <a:r>
              <a:rPr lang="en-US" altLang="ja-JP" sz="800" dirty="0" smtClean="0"/>
              <a:t>〉2</a:t>
            </a:r>
          </a:p>
          <a:p>
            <a:r>
              <a:rPr kumimoji="1" lang="en-US" altLang="ja-JP" sz="800" dirty="0" smtClean="0"/>
              <a:t>【</a:t>
            </a:r>
            <a:r>
              <a:rPr kumimoji="1" lang="ja-JP" altLang="en-US" sz="800" dirty="0" smtClean="0"/>
              <a:t>精神</a:t>
            </a:r>
            <a:r>
              <a:rPr kumimoji="1" lang="en-US" altLang="ja-JP" sz="800" dirty="0" smtClean="0"/>
              <a:t>】 </a:t>
            </a:r>
            <a:r>
              <a:rPr lang="en-US" altLang="ja-JP" sz="800" dirty="0" smtClean="0"/>
              <a:t>3</a:t>
            </a:r>
            <a:r>
              <a:rPr kumimoji="1" lang="ja-JP" altLang="en-US" sz="800" dirty="0" smtClean="0"/>
              <a:t>　</a:t>
            </a:r>
            <a:r>
              <a:rPr kumimoji="1" lang="en-US" altLang="ja-JP" sz="800" dirty="0" smtClean="0"/>
              <a:t> </a:t>
            </a:r>
            <a:r>
              <a:rPr kumimoji="1" lang="ja-JP" altLang="en-US" sz="800" dirty="0" smtClean="0"/>
              <a:t>　</a:t>
            </a:r>
            <a:r>
              <a:rPr kumimoji="1" lang="en-US" altLang="ja-JP" sz="800" dirty="0" smtClean="0"/>
              <a:t>〈</a:t>
            </a:r>
            <a:r>
              <a:rPr lang="ja-JP" altLang="en-US" sz="800" dirty="0" smtClean="0"/>
              <a:t>意志</a:t>
            </a:r>
            <a:r>
              <a:rPr kumimoji="1" lang="en-US" altLang="ja-JP" sz="800" dirty="0" smtClean="0"/>
              <a:t>〉1&lt;</a:t>
            </a:r>
            <a:r>
              <a:rPr kumimoji="1" lang="ja-JP" altLang="en-US" sz="800" dirty="0" smtClean="0"/>
              <a:t>知識：医学</a:t>
            </a:r>
            <a:r>
              <a:rPr kumimoji="1" lang="en-US" altLang="ja-JP" sz="800" dirty="0" smtClean="0"/>
              <a:t>&gt;1</a:t>
            </a:r>
          </a:p>
          <a:p>
            <a:r>
              <a:rPr lang="en-US" altLang="ja-JP" sz="800" dirty="0" smtClean="0"/>
              <a:t>【</a:t>
            </a:r>
            <a:r>
              <a:rPr lang="ja-JP" altLang="en-US" sz="800" dirty="0" smtClean="0"/>
              <a:t>社会</a:t>
            </a:r>
            <a:r>
              <a:rPr lang="en-US" altLang="ja-JP" sz="800" dirty="0" smtClean="0"/>
              <a:t>】 2</a:t>
            </a:r>
            <a:r>
              <a:rPr lang="ja-JP" altLang="en-US" sz="800" dirty="0" smtClean="0"/>
              <a:t>　　 </a:t>
            </a:r>
            <a:r>
              <a:rPr lang="en-US" altLang="ja-JP" sz="800" dirty="0" smtClean="0"/>
              <a:t>〈</a:t>
            </a:r>
            <a:r>
              <a:rPr lang="ja-JP" altLang="en-US" sz="800" dirty="0" smtClean="0"/>
              <a:t>交渉</a:t>
            </a:r>
            <a:r>
              <a:rPr lang="en-US" altLang="ja-JP" sz="800" dirty="0" smtClean="0"/>
              <a:t>〉1〈</a:t>
            </a:r>
            <a:r>
              <a:rPr lang="ja-JP" altLang="en-US" sz="800" dirty="0" smtClean="0"/>
              <a:t>情報：</a:t>
            </a:r>
            <a:r>
              <a:rPr lang="en-US" altLang="ja-JP" sz="800" dirty="0" smtClean="0"/>
              <a:t>Malice〉1</a:t>
            </a:r>
            <a:endParaRPr kumimoji="1" lang="en-US" altLang="ja-JP" sz="800" dirty="0" smtClean="0"/>
          </a:p>
          <a:p>
            <a:r>
              <a:rPr kumimoji="1" lang="en-US" altLang="ja-JP" sz="800" dirty="0" smtClean="0"/>
              <a:t>【HP】</a:t>
            </a:r>
            <a:r>
              <a:rPr lang="en-US" altLang="ja-JP" sz="800" dirty="0" smtClean="0"/>
              <a:t>27</a:t>
            </a:r>
            <a:r>
              <a:rPr kumimoji="1" lang="ja-JP" altLang="en-US" sz="800" dirty="0" smtClean="0"/>
              <a:t>　　　 </a:t>
            </a:r>
            <a:r>
              <a:rPr kumimoji="1" lang="en-US" altLang="ja-JP" sz="800" dirty="0" smtClean="0"/>
              <a:t>【</a:t>
            </a:r>
            <a:r>
              <a:rPr kumimoji="1" lang="ja-JP" altLang="en-US" sz="800" dirty="0" smtClean="0"/>
              <a:t>行動値</a:t>
            </a:r>
            <a:r>
              <a:rPr kumimoji="1" lang="en-US" altLang="ja-JP" sz="800" dirty="0" smtClean="0"/>
              <a:t>】15</a:t>
            </a:r>
            <a:r>
              <a:rPr kumimoji="1" lang="ja-JP" altLang="en-US" sz="800" dirty="0" smtClean="0"/>
              <a:t>　　　　</a:t>
            </a:r>
            <a:r>
              <a:rPr lang="ja-JP" altLang="en-US" sz="800" dirty="0" smtClean="0"/>
              <a:t>浸食率：</a:t>
            </a:r>
            <a:r>
              <a:rPr lang="en-US" altLang="ja-JP" sz="800" dirty="0" smtClean="0"/>
              <a:t>???</a:t>
            </a:r>
          </a:p>
          <a:p>
            <a:r>
              <a:rPr kumimoji="1" lang="ja-JP" altLang="en-US" sz="800" dirty="0" smtClean="0"/>
              <a:t>エフェクト：</a:t>
            </a:r>
            <a:endParaRPr kumimoji="1" lang="en-US" altLang="ja-JP" sz="800" dirty="0" smtClean="0"/>
          </a:p>
          <a:p>
            <a:r>
              <a:rPr kumimoji="1" lang="en-US" altLang="ja-JP" sz="800" dirty="0" smtClean="0"/>
              <a:t>《</a:t>
            </a:r>
            <a:r>
              <a:rPr lang="ja-JP" altLang="en-US" sz="800" dirty="0" smtClean="0"/>
              <a:t>灰色の薔薇</a:t>
            </a:r>
            <a:r>
              <a:rPr lang="en-US" altLang="ja-JP" sz="800" dirty="0" smtClean="0"/>
              <a:t>》</a:t>
            </a:r>
            <a:r>
              <a:rPr lang="ja-JP" altLang="en-US" sz="800" dirty="0" err="1" smtClean="0"/>
              <a:t>、</a:t>
            </a:r>
            <a:r>
              <a:rPr lang="en-US" altLang="ja-JP" sz="800" dirty="0" smtClean="0"/>
              <a:t>《</a:t>
            </a:r>
            <a:r>
              <a:rPr lang="ja-JP" altLang="en-US" sz="800" dirty="0" smtClean="0"/>
              <a:t>ヒールアシスト</a:t>
            </a:r>
            <a:r>
              <a:rPr lang="en-US" altLang="ja-JP" sz="800" dirty="0" smtClean="0"/>
              <a:t>》</a:t>
            </a:r>
            <a:r>
              <a:rPr lang="ja-JP" altLang="en-US" sz="800" dirty="0" err="1" smtClean="0"/>
              <a:t>、</a:t>
            </a:r>
            <a:r>
              <a:rPr lang="en-US" altLang="ja-JP" sz="800" dirty="0" smtClean="0"/>
              <a:t>《</a:t>
            </a:r>
            <a:r>
              <a:rPr lang="ja-JP" altLang="en-US" sz="800" dirty="0" smtClean="0"/>
              <a:t>夜薔薇の遺産</a:t>
            </a:r>
            <a:r>
              <a:rPr lang="en-US" altLang="ja-JP" sz="800" dirty="0" smtClean="0"/>
              <a:t>》</a:t>
            </a:r>
            <a:r>
              <a:rPr lang="ja-JP" altLang="en-US" sz="800" dirty="0" smtClean="0"/>
              <a:t>等</a:t>
            </a:r>
            <a:endParaRPr kumimoji="1" lang="en-US" altLang="ja-JP" sz="800" dirty="0" smtClean="0"/>
          </a:p>
        </p:txBody>
      </p:sp>
      <p:sp>
        <p:nvSpPr>
          <p:cNvPr id="71" name="正方形/長方形 70"/>
          <p:cNvSpPr/>
          <p:nvPr/>
        </p:nvSpPr>
        <p:spPr>
          <a:xfrm>
            <a:off x="1852915" y="3397256"/>
            <a:ext cx="5016551" cy="621162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2200" b="1" dirty="0" smtClean="0"/>
              <a:t>“片羽”　</a:t>
            </a:r>
            <a:r>
              <a:rPr lang="ja-JP" altLang="en-US" sz="2200" b="1" dirty="0" smtClean="0"/>
              <a:t>嶺岸在処</a:t>
            </a:r>
            <a:endParaRPr kumimoji="1" lang="ja-JP" altLang="en-US" sz="2200" b="1" dirty="0"/>
          </a:p>
        </p:txBody>
      </p:sp>
      <p:cxnSp>
        <p:nvCxnSpPr>
          <p:cNvPr id="72" name="直線コネクタ 71"/>
          <p:cNvCxnSpPr/>
          <p:nvPr/>
        </p:nvCxnSpPr>
        <p:spPr>
          <a:xfrm rot="16200000" flipH="1">
            <a:off x="1755421" y="3647548"/>
            <a:ext cx="330819" cy="1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直線コネクタ 72"/>
          <p:cNvCxnSpPr/>
          <p:nvPr/>
        </p:nvCxnSpPr>
        <p:spPr>
          <a:xfrm rot="16200000" flipH="1">
            <a:off x="6638231" y="3790891"/>
            <a:ext cx="330819" cy="1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74" name="グループ化 47"/>
          <p:cNvGrpSpPr/>
          <p:nvPr/>
        </p:nvGrpSpPr>
        <p:grpSpPr>
          <a:xfrm>
            <a:off x="3773309" y="3987359"/>
            <a:ext cx="3174558" cy="690"/>
            <a:chOff x="3500430" y="1357298"/>
            <a:chExt cx="5786478" cy="1588"/>
          </a:xfrm>
        </p:grpSpPr>
        <p:cxnSp>
          <p:nvCxnSpPr>
            <p:cNvPr id="75" name="直線コネクタ 74"/>
            <p:cNvCxnSpPr/>
            <p:nvPr/>
          </p:nvCxnSpPr>
          <p:spPr>
            <a:xfrm>
              <a:off x="3500430" y="1357298"/>
              <a:ext cx="5214974" cy="1588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6" name="直線コネクタ 75"/>
            <p:cNvCxnSpPr/>
            <p:nvPr/>
          </p:nvCxnSpPr>
          <p:spPr>
            <a:xfrm>
              <a:off x="8786842" y="1357298"/>
              <a:ext cx="285752" cy="1588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7" name="直線コネクタ 76"/>
            <p:cNvCxnSpPr/>
            <p:nvPr/>
          </p:nvCxnSpPr>
          <p:spPr>
            <a:xfrm>
              <a:off x="9115452" y="1357298"/>
              <a:ext cx="171456" cy="1588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78" name="直線コネクタ 77"/>
          <p:cNvCxnSpPr/>
          <p:nvPr/>
        </p:nvCxnSpPr>
        <p:spPr>
          <a:xfrm rot="10800000">
            <a:off x="1893849" y="3439486"/>
            <a:ext cx="156768" cy="690"/>
          </a:xfrm>
          <a:prstGeom prst="line">
            <a:avLst/>
          </a:prstGeom>
          <a:ln>
            <a:solidFill>
              <a:schemeClr val="bg1"/>
            </a:solidFill>
          </a:ln>
          <a:scene3d>
            <a:camera prst="orthographicFront">
              <a:rot lat="0" lon="300000" rev="0"/>
            </a:camera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9" name="直線コネクタ 78"/>
          <p:cNvCxnSpPr/>
          <p:nvPr/>
        </p:nvCxnSpPr>
        <p:spPr>
          <a:xfrm rot="10800000">
            <a:off x="1776273" y="3439486"/>
            <a:ext cx="94064" cy="690"/>
          </a:xfrm>
          <a:prstGeom prst="line">
            <a:avLst/>
          </a:prstGeom>
          <a:ln>
            <a:solidFill>
              <a:schemeClr val="bg1"/>
            </a:solidFill>
          </a:ln>
          <a:scene3d>
            <a:camera prst="orthographicFront">
              <a:rot lat="0" lon="300000" rev="0"/>
            </a:camera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0" name="直線コネクタ 79"/>
          <p:cNvCxnSpPr/>
          <p:nvPr/>
        </p:nvCxnSpPr>
        <p:spPr>
          <a:xfrm>
            <a:off x="2093798" y="3429753"/>
            <a:ext cx="3997592" cy="69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1" name="直線コネクタ 80"/>
          <p:cNvCxnSpPr/>
          <p:nvPr/>
        </p:nvCxnSpPr>
        <p:spPr>
          <a:xfrm rot="5400000">
            <a:off x="1897353" y="3444099"/>
            <a:ext cx="46954" cy="871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2" name="直線コネクタ 81"/>
          <p:cNvCxnSpPr/>
          <p:nvPr/>
        </p:nvCxnSpPr>
        <p:spPr>
          <a:xfrm rot="5400000">
            <a:off x="1905470" y="3391985"/>
            <a:ext cx="31069" cy="871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3" name="直線コネクタ 82"/>
          <p:cNvCxnSpPr/>
          <p:nvPr/>
        </p:nvCxnSpPr>
        <p:spPr>
          <a:xfrm rot="5400000">
            <a:off x="6788889" y="3987412"/>
            <a:ext cx="31069" cy="871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4" name="直線コネクタ 83"/>
          <p:cNvCxnSpPr/>
          <p:nvPr/>
        </p:nvCxnSpPr>
        <p:spPr>
          <a:xfrm rot="5400000">
            <a:off x="6789412" y="4027432"/>
            <a:ext cx="31069" cy="871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6" name="テキスト ボックス 85"/>
          <p:cNvSpPr txBox="1"/>
          <p:nvPr/>
        </p:nvSpPr>
        <p:spPr>
          <a:xfrm>
            <a:off x="264105" y="5534725"/>
            <a:ext cx="1261884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ja-JP" altLang="en-US" sz="1050" b="1" dirty="0" smtClean="0"/>
              <a:t>最後の薔薇の騎士</a:t>
            </a:r>
            <a:endParaRPr kumimoji="1" lang="ja-JP" altLang="en-US" sz="1050" b="1" dirty="0"/>
          </a:p>
        </p:txBody>
      </p:sp>
      <p:cxnSp>
        <p:nvCxnSpPr>
          <p:cNvPr id="87" name="直線コネクタ 86"/>
          <p:cNvCxnSpPr/>
          <p:nvPr/>
        </p:nvCxnSpPr>
        <p:spPr>
          <a:xfrm>
            <a:off x="-4084" y="5966565"/>
            <a:ext cx="685800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8" name="直線コネクタ 87"/>
          <p:cNvCxnSpPr>
            <a:stCxn id="85" idx="3"/>
          </p:cNvCxnSpPr>
          <p:nvPr/>
        </p:nvCxnSpPr>
        <p:spPr>
          <a:xfrm>
            <a:off x="1848281" y="4402741"/>
            <a:ext cx="5013176" cy="1774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9" name="テキスト ボックス 88"/>
          <p:cNvSpPr txBox="1"/>
          <p:nvPr/>
        </p:nvSpPr>
        <p:spPr>
          <a:xfrm>
            <a:off x="1844824" y="4060449"/>
            <a:ext cx="503375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ja-JP" altLang="en-US" sz="1600" i="1" dirty="0" smtClean="0"/>
              <a:t> 「これは、意地です。たとえ最後の一人になったとしても」</a:t>
            </a:r>
            <a:endParaRPr kumimoji="1" lang="ja-JP" altLang="en-US" sz="1600" i="1" dirty="0"/>
          </a:p>
        </p:txBody>
      </p:sp>
      <p:sp>
        <p:nvSpPr>
          <p:cNvPr id="90" name="テキスト ボックス 89"/>
          <p:cNvSpPr txBox="1"/>
          <p:nvPr/>
        </p:nvSpPr>
        <p:spPr>
          <a:xfrm>
            <a:off x="4254260" y="4416242"/>
            <a:ext cx="2756090" cy="1569660"/>
          </a:xfrm>
          <a:prstGeom prst="rect">
            <a:avLst/>
          </a:prstGeom>
          <a:noFill/>
        </p:spPr>
        <p:txBody>
          <a:bodyPr wrap="square" numCol="1" rtlCol="0">
            <a:spAutoFit/>
          </a:bodyPr>
          <a:lstStyle/>
          <a:p>
            <a:r>
              <a:rPr kumimoji="1" lang="en-US" altLang="ja-JP" sz="800" dirty="0" smtClean="0"/>
              <a:t>DATA</a:t>
            </a:r>
          </a:p>
          <a:p>
            <a:r>
              <a:rPr lang="ja-JP" altLang="en-US" sz="800" dirty="0" smtClean="0"/>
              <a:t>性別：男</a:t>
            </a:r>
            <a:r>
              <a:rPr lang="en-US" altLang="ja-JP" sz="800" dirty="0" smtClean="0"/>
              <a:t>	</a:t>
            </a:r>
            <a:r>
              <a:rPr lang="ja-JP" altLang="en-US" sz="800" dirty="0" smtClean="0"/>
              <a:t>年齢：１６歳</a:t>
            </a:r>
            <a:endParaRPr kumimoji="1" lang="en-US" altLang="ja-JP" sz="800" dirty="0"/>
          </a:p>
          <a:p>
            <a:r>
              <a:rPr kumimoji="1" lang="ja-JP" altLang="en-US" sz="800" dirty="0" smtClean="0"/>
              <a:t>ブリード：</a:t>
            </a:r>
            <a:r>
              <a:rPr lang="ja-JP" altLang="en-US" sz="800" dirty="0" smtClean="0"/>
              <a:t>クロス</a:t>
            </a:r>
            <a:endParaRPr kumimoji="1" lang="en-US" altLang="ja-JP" sz="800" dirty="0" smtClean="0"/>
          </a:p>
          <a:p>
            <a:r>
              <a:rPr lang="ja-JP" altLang="en-US" sz="800" dirty="0" smtClean="0"/>
              <a:t>シンドローム：オルクス</a:t>
            </a:r>
            <a:r>
              <a:rPr lang="en-US" altLang="ja-JP" sz="800" dirty="0" smtClean="0"/>
              <a:t>/</a:t>
            </a:r>
            <a:r>
              <a:rPr lang="ja-JP" altLang="en-US" sz="800" dirty="0" smtClean="0"/>
              <a:t>モルフェウス</a:t>
            </a:r>
            <a:endParaRPr lang="en-US" altLang="ja-JP" sz="800" dirty="0" smtClean="0"/>
          </a:p>
          <a:p>
            <a:r>
              <a:rPr lang="ja-JP" altLang="en-US" sz="800" dirty="0" smtClean="0"/>
              <a:t>ワークス</a:t>
            </a:r>
            <a:r>
              <a:rPr lang="en-US" altLang="ja-JP" sz="800" dirty="0" smtClean="0"/>
              <a:t>/</a:t>
            </a:r>
            <a:r>
              <a:rPr lang="ja-JP" altLang="en-US" sz="800" dirty="0" smtClean="0"/>
              <a:t>カヴァー：薔薇の騎士</a:t>
            </a:r>
            <a:r>
              <a:rPr lang="en-US" altLang="ja-JP" sz="800" dirty="0" smtClean="0"/>
              <a:t>/</a:t>
            </a:r>
            <a:r>
              <a:rPr lang="ja-JP" altLang="en-US" sz="800" dirty="0" smtClean="0"/>
              <a:t>薔薇の騎士</a:t>
            </a:r>
            <a:endParaRPr lang="en-US" altLang="ja-JP" sz="800" dirty="0" smtClean="0"/>
          </a:p>
          <a:p>
            <a:r>
              <a:rPr kumimoji="1" lang="en-US" altLang="ja-JP" sz="800" dirty="0" smtClean="0"/>
              <a:t>【</a:t>
            </a:r>
            <a:r>
              <a:rPr kumimoji="1" lang="ja-JP" altLang="en-US" sz="800" dirty="0" smtClean="0"/>
              <a:t>肉体</a:t>
            </a:r>
            <a:r>
              <a:rPr kumimoji="1" lang="en-US" altLang="ja-JP" sz="800" dirty="0" smtClean="0"/>
              <a:t>】 </a:t>
            </a:r>
            <a:r>
              <a:rPr lang="en-US" altLang="ja-JP" sz="800" dirty="0" smtClean="0"/>
              <a:t>3        〈</a:t>
            </a:r>
            <a:r>
              <a:rPr lang="ja-JP" altLang="en-US" sz="800" dirty="0" smtClean="0"/>
              <a:t>白兵</a:t>
            </a:r>
            <a:r>
              <a:rPr lang="en-US" altLang="ja-JP" sz="800" dirty="0" smtClean="0"/>
              <a:t>〉</a:t>
            </a:r>
            <a:r>
              <a:rPr lang="en-US" altLang="ja-JP" sz="800" dirty="0" smtClean="0"/>
              <a:t>3</a:t>
            </a:r>
            <a:r>
              <a:rPr lang="en-US" altLang="ja-JP" sz="800" dirty="0" smtClean="0"/>
              <a:t>〈</a:t>
            </a:r>
            <a:r>
              <a:rPr lang="ja-JP" altLang="en-US" sz="800" dirty="0" smtClean="0"/>
              <a:t>回避</a:t>
            </a:r>
            <a:r>
              <a:rPr lang="en-US" altLang="ja-JP" sz="800" dirty="0" smtClean="0"/>
              <a:t>〉6</a:t>
            </a:r>
            <a:endParaRPr kumimoji="1" lang="en-US" altLang="ja-JP" sz="800" dirty="0" smtClean="0"/>
          </a:p>
          <a:p>
            <a:r>
              <a:rPr lang="en-US" altLang="ja-JP" sz="800" dirty="0" smtClean="0"/>
              <a:t>【</a:t>
            </a:r>
            <a:r>
              <a:rPr lang="ja-JP" altLang="en-US" sz="800" dirty="0"/>
              <a:t>感覚</a:t>
            </a:r>
            <a:r>
              <a:rPr lang="en-US" altLang="ja-JP" sz="800" dirty="0" smtClean="0"/>
              <a:t>】 3</a:t>
            </a:r>
            <a:r>
              <a:rPr lang="ja-JP" altLang="en-US" sz="800" dirty="0" smtClean="0"/>
              <a:t>　　　</a:t>
            </a:r>
            <a:r>
              <a:rPr lang="en-US" altLang="ja-JP" sz="800" dirty="0" smtClean="0"/>
              <a:t>〈</a:t>
            </a:r>
            <a:r>
              <a:rPr lang="ja-JP" altLang="en-US" sz="800" dirty="0" smtClean="0"/>
              <a:t>知覚</a:t>
            </a:r>
            <a:r>
              <a:rPr lang="en-US" altLang="ja-JP" sz="800" dirty="0" smtClean="0"/>
              <a:t>〉</a:t>
            </a:r>
            <a:r>
              <a:rPr lang="en-US" altLang="ja-JP" sz="800" dirty="0"/>
              <a:t>5</a:t>
            </a:r>
            <a:endParaRPr lang="en-US" altLang="ja-JP" sz="800" dirty="0" smtClean="0"/>
          </a:p>
          <a:p>
            <a:r>
              <a:rPr kumimoji="1" lang="en-US" altLang="ja-JP" sz="800" dirty="0" smtClean="0"/>
              <a:t>【</a:t>
            </a:r>
            <a:r>
              <a:rPr kumimoji="1" lang="ja-JP" altLang="en-US" sz="800" dirty="0" smtClean="0"/>
              <a:t>精神</a:t>
            </a:r>
            <a:r>
              <a:rPr kumimoji="1" lang="en-US" altLang="ja-JP" sz="800" dirty="0" smtClean="0"/>
              <a:t>】 </a:t>
            </a:r>
            <a:r>
              <a:rPr lang="en-US" altLang="ja-JP" sz="800" dirty="0" smtClean="0"/>
              <a:t>2</a:t>
            </a:r>
            <a:r>
              <a:rPr kumimoji="1" lang="ja-JP" altLang="en-US" sz="800" dirty="0" smtClean="0"/>
              <a:t>　　   </a:t>
            </a:r>
            <a:r>
              <a:rPr kumimoji="1" lang="en-US" altLang="ja-JP" sz="800" dirty="0" smtClean="0"/>
              <a:t>〈</a:t>
            </a:r>
            <a:r>
              <a:rPr kumimoji="1" lang="ja-JP" altLang="en-US" sz="800" dirty="0" smtClean="0"/>
              <a:t>知識：</a:t>
            </a:r>
            <a:r>
              <a:rPr lang="ja-JP" altLang="en-US" sz="800" dirty="0" smtClean="0"/>
              <a:t>レネゲイド</a:t>
            </a:r>
            <a:r>
              <a:rPr kumimoji="1" lang="en-US" altLang="ja-JP" sz="800" dirty="0" smtClean="0"/>
              <a:t>〉1</a:t>
            </a:r>
          </a:p>
          <a:p>
            <a:r>
              <a:rPr lang="en-US" altLang="ja-JP" sz="800" dirty="0" smtClean="0"/>
              <a:t>【</a:t>
            </a:r>
            <a:r>
              <a:rPr lang="ja-JP" altLang="en-US" sz="800" dirty="0" smtClean="0"/>
              <a:t>社会</a:t>
            </a:r>
            <a:r>
              <a:rPr lang="en-US" altLang="ja-JP" sz="800" dirty="0" smtClean="0"/>
              <a:t>】</a:t>
            </a:r>
            <a:r>
              <a:rPr lang="ja-JP" altLang="en-US" sz="800" dirty="0"/>
              <a:t> </a:t>
            </a:r>
            <a:r>
              <a:rPr lang="en-US" altLang="ja-JP" sz="800" dirty="0" smtClean="0"/>
              <a:t>3</a:t>
            </a:r>
            <a:r>
              <a:rPr lang="ja-JP" altLang="en-US" sz="800" dirty="0" smtClean="0"/>
              <a:t>　　　</a:t>
            </a:r>
            <a:r>
              <a:rPr lang="en-US" altLang="ja-JP" sz="800" dirty="0" smtClean="0"/>
              <a:t>〈</a:t>
            </a:r>
            <a:r>
              <a:rPr lang="ja-JP" altLang="en-US" sz="800" dirty="0" smtClean="0"/>
              <a:t>調達</a:t>
            </a:r>
            <a:r>
              <a:rPr lang="en-US" altLang="ja-JP" sz="800" dirty="0" smtClean="0"/>
              <a:t>〉4〈</a:t>
            </a:r>
            <a:r>
              <a:rPr lang="ja-JP" altLang="en-US" sz="800" dirty="0" smtClean="0"/>
              <a:t>情報</a:t>
            </a:r>
            <a:r>
              <a:rPr lang="en-US" altLang="ja-JP" sz="800" dirty="0" smtClean="0"/>
              <a:t>:</a:t>
            </a:r>
            <a:r>
              <a:rPr lang="ja-JP" altLang="en-US" sz="800" dirty="0" smtClean="0"/>
              <a:t>ＵＧＮ</a:t>
            </a:r>
            <a:r>
              <a:rPr lang="en-US" altLang="ja-JP" sz="800" smtClean="0"/>
              <a:t>〉</a:t>
            </a:r>
            <a:r>
              <a:rPr lang="en-US" altLang="ja-JP" sz="800" smtClean="0"/>
              <a:t>2 </a:t>
            </a:r>
            <a:r>
              <a:rPr lang="ja-JP" altLang="en-US" sz="800" smtClean="0"/>
              <a:t>他</a:t>
            </a:r>
            <a:endParaRPr kumimoji="1" lang="en-US" altLang="ja-JP" sz="800" dirty="0" smtClean="0"/>
          </a:p>
          <a:p>
            <a:r>
              <a:rPr kumimoji="1" lang="en-US" altLang="ja-JP" sz="800" dirty="0" smtClean="0"/>
              <a:t>【HP】</a:t>
            </a:r>
            <a:r>
              <a:rPr lang="en-US" altLang="ja-JP" sz="800" dirty="0" smtClean="0"/>
              <a:t>28</a:t>
            </a:r>
            <a:r>
              <a:rPr kumimoji="1" lang="ja-JP" altLang="en-US" sz="800" dirty="0" smtClean="0"/>
              <a:t>　　　　</a:t>
            </a:r>
            <a:r>
              <a:rPr kumimoji="1" lang="en-US" altLang="ja-JP" sz="800" dirty="0" smtClean="0"/>
              <a:t>【</a:t>
            </a:r>
            <a:r>
              <a:rPr kumimoji="1" lang="ja-JP" altLang="en-US" sz="800" dirty="0" smtClean="0"/>
              <a:t>行動値</a:t>
            </a:r>
            <a:r>
              <a:rPr kumimoji="1" lang="en-US" altLang="ja-JP" sz="800" dirty="0" smtClean="0"/>
              <a:t>】</a:t>
            </a:r>
            <a:r>
              <a:rPr lang="en-US" altLang="ja-JP" sz="800" dirty="0" smtClean="0"/>
              <a:t>13</a:t>
            </a:r>
            <a:r>
              <a:rPr kumimoji="1" lang="ja-JP" altLang="en-US" sz="800" dirty="0" smtClean="0"/>
              <a:t>　　　　</a:t>
            </a:r>
            <a:r>
              <a:rPr lang="ja-JP" altLang="en-US" sz="800" dirty="0" smtClean="0"/>
              <a:t>浸食率：</a:t>
            </a:r>
            <a:r>
              <a:rPr lang="en-US" altLang="ja-JP" sz="800" dirty="0" smtClean="0"/>
              <a:t>63%</a:t>
            </a:r>
          </a:p>
          <a:p>
            <a:r>
              <a:rPr kumimoji="1" lang="ja-JP" altLang="en-US" sz="800" dirty="0" smtClean="0"/>
              <a:t>エフェクト：</a:t>
            </a:r>
            <a:endParaRPr kumimoji="1" lang="en-US" altLang="ja-JP" sz="800" dirty="0" smtClean="0"/>
          </a:p>
          <a:p>
            <a:r>
              <a:rPr lang="en-US" altLang="ja-JP" sz="800" dirty="0" smtClean="0"/>
              <a:t>《</a:t>
            </a:r>
            <a:r>
              <a:rPr lang="ja-JP" altLang="en-US" sz="800" dirty="0" smtClean="0"/>
              <a:t>薔薇の騎士</a:t>
            </a:r>
            <a:r>
              <a:rPr lang="en-US" altLang="ja-JP" sz="800" dirty="0" smtClean="0"/>
              <a:t>》《</a:t>
            </a:r>
            <a:r>
              <a:rPr lang="ja-JP" altLang="en-US" sz="800" dirty="0" smtClean="0"/>
              <a:t>騎士の遺産</a:t>
            </a:r>
            <a:r>
              <a:rPr lang="en-US" altLang="ja-JP" sz="800" dirty="0" smtClean="0"/>
              <a:t>》《</a:t>
            </a:r>
            <a:r>
              <a:rPr lang="ja-JP" altLang="en-US" sz="800" dirty="0" smtClean="0"/>
              <a:t>オーバーロード</a:t>
            </a:r>
            <a:r>
              <a:rPr lang="en-US" altLang="ja-JP" sz="800" dirty="0" smtClean="0"/>
              <a:t>》</a:t>
            </a:r>
            <a:r>
              <a:rPr lang="ja-JP" altLang="en-US" sz="800" dirty="0" smtClean="0"/>
              <a:t>他</a:t>
            </a:r>
            <a:endParaRPr kumimoji="1" lang="en-US" altLang="ja-JP" sz="800" dirty="0" smtClean="0"/>
          </a:p>
        </p:txBody>
      </p:sp>
      <p:sp>
        <p:nvSpPr>
          <p:cNvPr id="91" name="テキスト ボックス 90"/>
          <p:cNvSpPr txBox="1"/>
          <p:nvPr/>
        </p:nvSpPr>
        <p:spPr>
          <a:xfrm>
            <a:off x="1825774" y="4413568"/>
            <a:ext cx="2520280" cy="1569660"/>
          </a:xfrm>
          <a:prstGeom prst="rect">
            <a:avLst/>
          </a:prstGeom>
          <a:noFill/>
        </p:spPr>
        <p:txBody>
          <a:bodyPr wrap="square" numCol="1" rtlCol="0">
            <a:spAutoFit/>
          </a:bodyPr>
          <a:lstStyle/>
          <a:p>
            <a:r>
              <a:rPr kumimoji="1" lang="ja-JP" altLang="en-US" sz="800" dirty="0" smtClean="0"/>
              <a:t>　薔薇の騎士団、最後の薔薇の騎士。嶺岸優梨愛の弟である。</a:t>
            </a:r>
            <a:endParaRPr kumimoji="1" lang="en-US" altLang="ja-JP" sz="800" dirty="0" smtClean="0"/>
          </a:p>
          <a:p>
            <a:r>
              <a:rPr lang="ja-JP" altLang="en-US" sz="800" dirty="0" smtClean="0"/>
              <a:t>　姉が薔薇の騎士団の庇護対象になった際、姉を守るために入団した。姉の最期を看取ったのち、オーヴァードとして覚醒した。</a:t>
            </a:r>
            <a:endParaRPr lang="en-US" altLang="ja-JP" sz="800" dirty="0" smtClean="0"/>
          </a:p>
          <a:p>
            <a:r>
              <a:rPr lang="ja-JP" altLang="en-US" sz="800" dirty="0" smtClean="0"/>
              <a:t>　現在は内藤</a:t>
            </a:r>
            <a:r>
              <a:rPr lang="ja-JP" altLang="en-US" sz="800" dirty="0" err="1" smtClean="0"/>
              <a:t>ぴ</a:t>
            </a:r>
            <a:r>
              <a:rPr lang="ja-JP" altLang="en-US" sz="800" dirty="0" smtClean="0"/>
              <a:t>よりと共に</a:t>
            </a:r>
            <a:r>
              <a:rPr lang="en-US" altLang="ja-JP" sz="800" dirty="0" smtClean="0"/>
              <a:t>Alice</a:t>
            </a:r>
            <a:r>
              <a:rPr lang="ja-JP" altLang="en-US" sz="800" dirty="0" smtClean="0"/>
              <a:t>の動向を探りながら、姉の仇であるアド・マギカと佐井波千路を追う。</a:t>
            </a:r>
            <a:endParaRPr lang="en-US" altLang="ja-JP" sz="800" dirty="0" smtClean="0"/>
          </a:p>
          <a:p>
            <a:r>
              <a:rPr lang="ja-JP" altLang="en-US" sz="800" dirty="0" smtClean="0"/>
              <a:t>　その実力は確かであり、アド・マギカと同等の力を持つと言われている。</a:t>
            </a:r>
            <a:endParaRPr lang="en-US" altLang="ja-JP" sz="800" dirty="0" smtClean="0"/>
          </a:p>
          <a:p>
            <a:r>
              <a:rPr lang="ja-JP" altLang="en-US" sz="800" dirty="0" smtClean="0"/>
              <a:t>　彼が戦いの中で獲得した、長剣を作成し、破壊しながら戦うというスタイルは、仲間を奪った</a:t>
            </a:r>
            <a:r>
              <a:rPr lang="en-US" altLang="ja-JP" sz="800" dirty="0" smtClean="0"/>
              <a:t>Malice</a:t>
            </a:r>
            <a:r>
              <a:rPr lang="ja-JP" altLang="en-US" sz="800" dirty="0" smtClean="0"/>
              <a:t>の力への怒りや哀しみの現れなのかもしれない。</a:t>
            </a:r>
            <a:endParaRPr lang="en-US" altLang="ja-JP" sz="800" dirty="0" smtClean="0"/>
          </a:p>
        </p:txBody>
      </p:sp>
      <p:cxnSp>
        <p:nvCxnSpPr>
          <p:cNvPr id="92" name="直線コネクタ 91"/>
          <p:cNvCxnSpPr/>
          <p:nvPr/>
        </p:nvCxnSpPr>
        <p:spPr>
          <a:xfrm>
            <a:off x="0" y="507961"/>
            <a:ext cx="685800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94" name="正方形/長方形 93"/>
          <p:cNvSpPr/>
          <p:nvPr/>
        </p:nvSpPr>
        <p:spPr>
          <a:xfrm>
            <a:off x="1852915" y="6231826"/>
            <a:ext cx="5016551" cy="621162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2000" b="1" dirty="0" smtClean="0"/>
              <a:t>“</a:t>
            </a:r>
            <a:r>
              <a:rPr lang="ja-JP" altLang="en-US" sz="2000" b="1" dirty="0" smtClean="0"/>
              <a:t>ナビゲーター</a:t>
            </a:r>
            <a:r>
              <a:rPr kumimoji="1" lang="ja-JP" altLang="en-US" sz="2000" b="1" dirty="0" smtClean="0"/>
              <a:t>”　</a:t>
            </a:r>
            <a:r>
              <a:rPr lang="ja-JP" altLang="en-US" sz="2000" b="1" dirty="0" smtClean="0"/>
              <a:t>内藤</a:t>
            </a:r>
            <a:r>
              <a:rPr lang="ja-JP" altLang="en-US" sz="2000" b="1" dirty="0" err="1" smtClean="0"/>
              <a:t>ぴ</a:t>
            </a:r>
            <a:r>
              <a:rPr lang="ja-JP" altLang="en-US" sz="2000" b="1" dirty="0" smtClean="0"/>
              <a:t>より</a:t>
            </a:r>
            <a:endParaRPr kumimoji="1" lang="ja-JP" altLang="en-US" sz="2000" b="1" dirty="0"/>
          </a:p>
        </p:txBody>
      </p:sp>
      <p:cxnSp>
        <p:nvCxnSpPr>
          <p:cNvPr id="95" name="直線コネクタ 94"/>
          <p:cNvCxnSpPr/>
          <p:nvPr/>
        </p:nvCxnSpPr>
        <p:spPr>
          <a:xfrm rot="16200000" flipH="1">
            <a:off x="1755421" y="6482118"/>
            <a:ext cx="330819" cy="1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6" name="直線コネクタ 95"/>
          <p:cNvCxnSpPr/>
          <p:nvPr/>
        </p:nvCxnSpPr>
        <p:spPr>
          <a:xfrm rot="16200000" flipH="1">
            <a:off x="6638231" y="6625461"/>
            <a:ext cx="330819" cy="1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97" name="グループ化 47"/>
          <p:cNvGrpSpPr/>
          <p:nvPr/>
        </p:nvGrpSpPr>
        <p:grpSpPr>
          <a:xfrm>
            <a:off x="3773309" y="6821929"/>
            <a:ext cx="3174558" cy="690"/>
            <a:chOff x="3500430" y="1357298"/>
            <a:chExt cx="5786478" cy="1588"/>
          </a:xfrm>
        </p:grpSpPr>
        <p:cxnSp>
          <p:nvCxnSpPr>
            <p:cNvPr id="98" name="直線コネクタ 97"/>
            <p:cNvCxnSpPr/>
            <p:nvPr/>
          </p:nvCxnSpPr>
          <p:spPr>
            <a:xfrm>
              <a:off x="3500430" y="1357298"/>
              <a:ext cx="5214974" cy="1588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9" name="直線コネクタ 98"/>
            <p:cNvCxnSpPr/>
            <p:nvPr/>
          </p:nvCxnSpPr>
          <p:spPr>
            <a:xfrm>
              <a:off x="8786842" y="1357298"/>
              <a:ext cx="285752" cy="1588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0" name="直線コネクタ 99"/>
            <p:cNvCxnSpPr/>
            <p:nvPr/>
          </p:nvCxnSpPr>
          <p:spPr>
            <a:xfrm>
              <a:off x="9115452" y="1357298"/>
              <a:ext cx="171456" cy="1588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01" name="直線コネクタ 100"/>
          <p:cNvCxnSpPr/>
          <p:nvPr/>
        </p:nvCxnSpPr>
        <p:spPr>
          <a:xfrm rot="10800000">
            <a:off x="1893849" y="6274056"/>
            <a:ext cx="156768" cy="690"/>
          </a:xfrm>
          <a:prstGeom prst="line">
            <a:avLst/>
          </a:prstGeom>
          <a:ln>
            <a:solidFill>
              <a:schemeClr val="bg1"/>
            </a:solidFill>
          </a:ln>
          <a:scene3d>
            <a:camera prst="orthographicFront">
              <a:rot lat="0" lon="300000" rev="0"/>
            </a:camera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2" name="直線コネクタ 101"/>
          <p:cNvCxnSpPr/>
          <p:nvPr/>
        </p:nvCxnSpPr>
        <p:spPr>
          <a:xfrm rot="10800000">
            <a:off x="1776273" y="6274056"/>
            <a:ext cx="94064" cy="690"/>
          </a:xfrm>
          <a:prstGeom prst="line">
            <a:avLst/>
          </a:prstGeom>
          <a:ln>
            <a:solidFill>
              <a:schemeClr val="bg1"/>
            </a:solidFill>
          </a:ln>
          <a:scene3d>
            <a:camera prst="orthographicFront">
              <a:rot lat="0" lon="300000" rev="0"/>
            </a:camera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3" name="直線コネクタ 102"/>
          <p:cNvCxnSpPr/>
          <p:nvPr/>
        </p:nvCxnSpPr>
        <p:spPr>
          <a:xfrm>
            <a:off x="2093798" y="6254798"/>
            <a:ext cx="3997592" cy="69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4" name="直線コネクタ 103"/>
          <p:cNvCxnSpPr/>
          <p:nvPr/>
        </p:nvCxnSpPr>
        <p:spPr>
          <a:xfrm rot="5400000">
            <a:off x="1897353" y="6278669"/>
            <a:ext cx="46954" cy="871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5" name="直線コネクタ 104"/>
          <p:cNvCxnSpPr/>
          <p:nvPr/>
        </p:nvCxnSpPr>
        <p:spPr>
          <a:xfrm rot="5400000">
            <a:off x="1905470" y="6226555"/>
            <a:ext cx="31069" cy="871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6" name="直線コネクタ 105"/>
          <p:cNvCxnSpPr/>
          <p:nvPr/>
        </p:nvCxnSpPr>
        <p:spPr>
          <a:xfrm rot="5400000">
            <a:off x="6788889" y="6821982"/>
            <a:ext cx="31069" cy="871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7" name="直線コネクタ 106"/>
          <p:cNvCxnSpPr/>
          <p:nvPr/>
        </p:nvCxnSpPr>
        <p:spPr>
          <a:xfrm rot="5400000">
            <a:off x="6789412" y="6862002"/>
            <a:ext cx="31069" cy="871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9" name="テキスト ボックス 108"/>
          <p:cNvSpPr txBox="1"/>
          <p:nvPr/>
        </p:nvSpPr>
        <p:spPr>
          <a:xfrm>
            <a:off x="476672" y="8369295"/>
            <a:ext cx="992579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1050" b="1" dirty="0" smtClean="0"/>
              <a:t>薔薇の騎士団</a:t>
            </a:r>
            <a:endParaRPr kumimoji="1" lang="ja-JP" altLang="en-US" sz="1050" b="1" dirty="0"/>
          </a:p>
        </p:txBody>
      </p:sp>
      <p:cxnSp>
        <p:nvCxnSpPr>
          <p:cNvPr id="110" name="直線コネクタ 109"/>
          <p:cNvCxnSpPr/>
          <p:nvPr/>
        </p:nvCxnSpPr>
        <p:spPr>
          <a:xfrm>
            <a:off x="-4084" y="8801135"/>
            <a:ext cx="685800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1" name="直線コネクタ 110"/>
          <p:cNvCxnSpPr>
            <a:stCxn id="108" idx="3"/>
          </p:cNvCxnSpPr>
          <p:nvPr/>
        </p:nvCxnSpPr>
        <p:spPr>
          <a:xfrm>
            <a:off x="1848281" y="7237311"/>
            <a:ext cx="5013176" cy="1774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2" name="テキスト ボックス 111"/>
          <p:cNvSpPr txBox="1"/>
          <p:nvPr/>
        </p:nvSpPr>
        <p:spPr>
          <a:xfrm>
            <a:off x="2173125" y="6895019"/>
            <a:ext cx="420820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ja-JP" altLang="en-US" sz="1600" i="1" dirty="0" smtClean="0"/>
              <a:t> 「私達は、誰かをまもるためにいるんですから」</a:t>
            </a:r>
            <a:endParaRPr kumimoji="1" lang="ja-JP" altLang="en-US" sz="1600" i="1" dirty="0"/>
          </a:p>
        </p:txBody>
      </p:sp>
      <p:sp>
        <p:nvSpPr>
          <p:cNvPr id="113" name="テキスト ボックス 112"/>
          <p:cNvSpPr txBox="1"/>
          <p:nvPr/>
        </p:nvSpPr>
        <p:spPr>
          <a:xfrm>
            <a:off x="4254260" y="7250812"/>
            <a:ext cx="2756090" cy="1569660"/>
          </a:xfrm>
          <a:prstGeom prst="rect">
            <a:avLst/>
          </a:prstGeom>
          <a:noFill/>
        </p:spPr>
        <p:txBody>
          <a:bodyPr wrap="square" numCol="1" rtlCol="0">
            <a:spAutoFit/>
          </a:bodyPr>
          <a:lstStyle/>
          <a:p>
            <a:r>
              <a:rPr kumimoji="1" lang="en-US" altLang="ja-JP" sz="800" dirty="0" smtClean="0"/>
              <a:t>DATA</a:t>
            </a:r>
          </a:p>
          <a:p>
            <a:r>
              <a:rPr lang="ja-JP" altLang="en-US" sz="800" dirty="0" smtClean="0"/>
              <a:t>性別：女</a:t>
            </a:r>
            <a:r>
              <a:rPr lang="en-US" altLang="ja-JP" sz="800" dirty="0" smtClean="0"/>
              <a:t>	</a:t>
            </a:r>
            <a:r>
              <a:rPr lang="ja-JP" altLang="en-US" sz="800" dirty="0" smtClean="0"/>
              <a:t>年齢：</a:t>
            </a:r>
            <a:r>
              <a:rPr lang="en-US" altLang="ja-JP" sz="800" dirty="0" smtClean="0"/>
              <a:t>14</a:t>
            </a:r>
            <a:r>
              <a:rPr lang="ja-JP" altLang="en-US" sz="800" dirty="0" smtClean="0"/>
              <a:t>歳</a:t>
            </a:r>
            <a:endParaRPr kumimoji="1" lang="en-US" altLang="ja-JP" sz="800" dirty="0"/>
          </a:p>
          <a:p>
            <a:r>
              <a:rPr kumimoji="1" lang="ja-JP" altLang="en-US" sz="800" dirty="0" smtClean="0"/>
              <a:t>ブリード：クロスブリード</a:t>
            </a:r>
            <a:endParaRPr kumimoji="1" lang="en-US" altLang="ja-JP" sz="800" dirty="0" smtClean="0"/>
          </a:p>
          <a:p>
            <a:r>
              <a:rPr lang="ja-JP" altLang="en-US" sz="800" dirty="0" smtClean="0"/>
              <a:t>シンドローム：ブラックドッグ</a:t>
            </a:r>
            <a:r>
              <a:rPr lang="en-US" altLang="ja-JP" sz="800" dirty="0" smtClean="0"/>
              <a:t>/</a:t>
            </a:r>
            <a:r>
              <a:rPr lang="ja-JP" altLang="en-US" sz="800" dirty="0" smtClean="0"/>
              <a:t>オルクス</a:t>
            </a:r>
            <a:endParaRPr lang="en-US" altLang="ja-JP" sz="800" dirty="0" smtClean="0"/>
          </a:p>
          <a:p>
            <a:r>
              <a:rPr lang="ja-JP" altLang="en-US" sz="800" dirty="0" smtClean="0"/>
              <a:t>ワークス</a:t>
            </a:r>
            <a:r>
              <a:rPr lang="en-US" altLang="ja-JP" sz="800" dirty="0" smtClean="0"/>
              <a:t>/</a:t>
            </a:r>
            <a:r>
              <a:rPr lang="ja-JP" altLang="en-US" sz="800" dirty="0" smtClean="0"/>
              <a:t>カヴァー：</a:t>
            </a:r>
            <a:r>
              <a:rPr lang="en-US" altLang="ja-JP" sz="800" dirty="0" smtClean="0"/>
              <a:t>UGN</a:t>
            </a:r>
            <a:r>
              <a:rPr lang="ja-JP" altLang="en-US" sz="800" dirty="0" smtClean="0"/>
              <a:t>エージェント</a:t>
            </a:r>
            <a:r>
              <a:rPr lang="en-US" altLang="ja-JP" sz="800" dirty="0" smtClean="0"/>
              <a:t>/</a:t>
            </a:r>
            <a:r>
              <a:rPr lang="ja-JP" altLang="en-US" sz="800" dirty="0" smtClean="0"/>
              <a:t>中学生</a:t>
            </a:r>
            <a:endParaRPr lang="en-US" altLang="ja-JP" sz="800" dirty="0" smtClean="0"/>
          </a:p>
          <a:p>
            <a:r>
              <a:rPr kumimoji="1" lang="en-US" altLang="ja-JP" sz="800" dirty="0" smtClean="0"/>
              <a:t>【</a:t>
            </a:r>
            <a:r>
              <a:rPr kumimoji="1" lang="ja-JP" altLang="en-US" sz="800" dirty="0" smtClean="0"/>
              <a:t>肉体</a:t>
            </a:r>
            <a:r>
              <a:rPr kumimoji="1" lang="en-US" altLang="ja-JP" sz="800" dirty="0" smtClean="0"/>
              <a:t>】 </a:t>
            </a:r>
            <a:r>
              <a:rPr lang="en-US" altLang="ja-JP" sz="800" dirty="0" smtClean="0"/>
              <a:t>2        </a:t>
            </a:r>
            <a:endParaRPr kumimoji="1" lang="en-US" altLang="ja-JP" sz="800" dirty="0" smtClean="0"/>
          </a:p>
          <a:p>
            <a:r>
              <a:rPr lang="en-US" altLang="ja-JP" sz="800" dirty="0" smtClean="0"/>
              <a:t>【</a:t>
            </a:r>
            <a:r>
              <a:rPr lang="ja-JP" altLang="en-US" sz="800" dirty="0"/>
              <a:t>感覚</a:t>
            </a:r>
            <a:r>
              <a:rPr lang="en-US" altLang="ja-JP" sz="800" dirty="0" smtClean="0"/>
              <a:t>】 2</a:t>
            </a:r>
            <a:r>
              <a:rPr lang="ja-JP" altLang="en-US" sz="800" dirty="0" smtClean="0"/>
              <a:t>　　　</a:t>
            </a:r>
            <a:endParaRPr lang="en-US" altLang="ja-JP" sz="800" dirty="0" smtClean="0"/>
          </a:p>
          <a:p>
            <a:r>
              <a:rPr kumimoji="1" lang="en-US" altLang="ja-JP" sz="800" dirty="0" smtClean="0"/>
              <a:t>【</a:t>
            </a:r>
            <a:r>
              <a:rPr kumimoji="1" lang="ja-JP" altLang="en-US" sz="800" dirty="0" smtClean="0"/>
              <a:t>精神</a:t>
            </a:r>
            <a:r>
              <a:rPr kumimoji="1" lang="en-US" altLang="ja-JP" sz="800" dirty="0" smtClean="0"/>
              <a:t>】 </a:t>
            </a:r>
            <a:r>
              <a:rPr lang="en-US" altLang="ja-JP" sz="800" dirty="0"/>
              <a:t>2</a:t>
            </a:r>
            <a:r>
              <a:rPr kumimoji="1" lang="ja-JP" altLang="en-US" sz="800" dirty="0" smtClean="0"/>
              <a:t>　　   </a:t>
            </a:r>
            <a:r>
              <a:rPr kumimoji="1" lang="en-US" altLang="ja-JP" sz="800" dirty="0" smtClean="0"/>
              <a:t>〈</a:t>
            </a:r>
            <a:r>
              <a:rPr lang="en-US" altLang="ja-JP" sz="800" dirty="0" smtClean="0"/>
              <a:t>RC</a:t>
            </a:r>
            <a:r>
              <a:rPr kumimoji="1" lang="en-US" altLang="ja-JP" sz="800" dirty="0" smtClean="0"/>
              <a:t>〉1</a:t>
            </a:r>
          </a:p>
          <a:p>
            <a:r>
              <a:rPr lang="en-US" altLang="ja-JP" sz="800" dirty="0" smtClean="0"/>
              <a:t>【</a:t>
            </a:r>
            <a:r>
              <a:rPr lang="ja-JP" altLang="en-US" sz="800" dirty="0" smtClean="0"/>
              <a:t>社会</a:t>
            </a:r>
            <a:r>
              <a:rPr lang="en-US" altLang="ja-JP" sz="800" dirty="0" smtClean="0"/>
              <a:t>】</a:t>
            </a:r>
            <a:r>
              <a:rPr lang="ja-JP" altLang="en-US" sz="800" dirty="0"/>
              <a:t> </a:t>
            </a:r>
            <a:r>
              <a:rPr lang="en-US" altLang="ja-JP" sz="800" dirty="0"/>
              <a:t>3</a:t>
            </a:r>
            <a:r>
              <a:rPr lang="ja-JP" altLang="en-US" sz="800" dirty="0" smtClean="0"/>
              <a:t>　　　</a:t>
            </a:r>
            <a:r>
              <a:rPr lang="en-US" altLang="ja-JP" sz="800" dirty="0" smtClean="0"/>
              <a:t>〈</a:t>
            </a:r>
            <a:r>
              <a:rPr lang="ja-JP" altLang="en-US" sz="800" dirty="0" smtClean="0"/>
              <a:t>調達</a:t>
            </a:r>
            <a:r>
              <a:rPr lang="en-US" altLang="ja-JP" sz="800" dirty="0" smtClean="0"/>
              <a:t>〉6〈</a:t>
            </a:r>
            <a:r>
              <a:rPr lang="ja-JP" altLang="en-US" sz="800" dirty="0" smtClean="0"/>
              <a:t>情報：</a:t>
            </a:r>
            <a:r>
              <a:rPr lang="en-US" altLang="ja-JP" sz="800" dirty="0" smtClean="0"/>
              <a:t>Alice〉3</a:t>
            </a:r>
            <a:r>
              <a:rPr lang="ja-JP" altLang="en-US" sz="800" dirty="0" err="1" smtClean="0"/>
              <a:t>、</a:t>
            </a:r>
            <a:r>
              <a:rPr lang="ja-JP" altLang="en-US" sz="800" dirty="0" smtClean="0"/>
              <a:t>他</a:t>
            </a:r>
            <a:endParaRPr kumimoji="1" lang="en-US" altLang="ja-JP" sz="800" dirty="0" smtClean="0"/>
          </a:p>
          <a:p>
            <a:r>
              <a:rPr kumimoji="1" lang="en-US" altLang="ja-JP" sz="800" dirty="0" smtClean="0"/>
              <a:t>【HP】</a:t>
            </a:r>
            <a:r>
              <a:rPr lang="en-US" altLang="ja-JP" sz="800" dirty="0" smtClean="0"/>
              <a:t>27</a:t>
            </a:r>
            <a:r>
              <a:rPr kumimoji="1" lang="ja-JP" altLang="en-US" sz="800" dirty="0" smtClean="0"/>
              <a:t>　　　　</a:t>
            </a:r>
            <a:r>
              <a:rPr kumimoji="1" lang="en-US" altLang="ja-JP" sz="800" dirty="0" smtClean="0"/>
              <a:t>【</a:t>
            </a:r>
            <a:r>
              <a:rPr kumimoji="1" lang="ja-JP" altLang="en-US" sz="800" dirty="0" smtClean="0"/>
              <a:t>行動値</a:t>
            </a:r>
            <a:r>
              <a:rPr kumimoji="1" lang="en-US" altLang="ja-JP" sz="800" dirty="0" smtClean="0"/>
              <a:t>】</a:t>
            </a:r>
            <a:r>
              <a:rPr lang="en-US" altLang="ja-JP" sz="800" dirty="0"/>
              <a:t>7</a:t>
            </a:r>
            <a:r>
              <a:rPr kumimoji="1" lang="ja-JP" altLang="en-US" sz="800" dirty="0" smtClean="0"/>
              <a:t>　　　　</a:t>
            </a:r>
            <a:r>
              <a:rPr lang="ja-JP" altLang="en-US" sz="800" dirty="0" smtClean="0"/>
              <a:t>浸食率：</a:t>
            </a:r>
            <a:r>
              <a:rPr lang="en-US" altLang="ja-JP" sz="800" dirty="0" smtClean="0"/>
              <a:t>41%</a:t>
            </a:r>
          </a:p>
          <a:p>
            <a:r>
              <a:rPr kumimoji="1" lang="ja-JP" altLang="en-US" sz="800" dirty="0" smtClean="0"/>
              <a:t>エフェクト：</a:t>
            </a:r>
            <a:endParaRPr kumimoji="1" lang="en-US" altLang="ja-JP" sz="800" dirty="0" smtClean="0"/>
          </a:p>
          <a:p>
            <a:r>
              <a:rPr lang="en-US" altLang="ja-JP" sz="800" dirty="0" smtClean="0"/>
              <a:t>《</a:t>
            </a:r>
            <a:r>
              <a:rPr lang="ja-JP" altLang="en-US" sz="800" dirty="0" smtClean="0"/>
              <a:t>ヒールアシスト</a:t>
            </a:r>
            <a:r>
              <a:rPr lang="en-US" altLang="ja-JP" sz="800" dirty="0" smtClean="0"/>
              <a:t>》</a:t>
            </a:r>
            <a:r>
              <a:rPr lang="ja-JP" altLang="en-US" sz="800" dirty="0" smtClean="0"/>
              <a:t>３、</a:t>
            </a:r>
            <a:r>
              <a:rPr lang="en-US" altLang="ja-JP" sz="800" dirty="0" smtClean="0"/>
              <a:t>《</a:t>
            </a:r>
            <a:r>
              <a:rPr lang="ja-JP" altLang="en-US" sz="800" dirty="0" smtClean="0"/>
              <a:t>カスタムＰＣ・ＰＹＲ</a:t>
            </a:r>
            <a:r>
              <a:rPr lang="en-US" altLang="ja-JP" sz="800" dirty="0" smtClean="0"/>
              <a:t>》</a:t>
            </a:r>
            <a:r>
              <a:rPr lang="ja-JP" altLang="en-US" sz="800" dirty="0" err="1" smtClean="0"/>
              <a:t>、</a:t>
            </a:r>
            <a:r>
              <a:rPr lang="en-US" altLang="ja-JP" sz="800" dirty="0" smtClean="0"/>
              <a:t>《</a:t>
            </a:r>
            <a:r>
              <a:rPr lang="ja-JP" altLang="en-US" sz="800" dirty="0" smtClean="0"/>
              <a:t>猫の道</a:t>
            </a:r>
            <a:r>
              <a:rPr lang="en-US" altLang="ja-JP" sz="800" dirty="0" smtClean="0"/>
              <a:t>》</a:t>
            </a:r>
            <a:r>
              <a:rPr lang="ja-JP" altLang="en-US" sz="800" dirty="0" smtClean="0"/>
              <a:t>他</a:t>
            </a:r>
            <a:endParaRPr kumimoji="1" lang="en-US" altLang="ja-JP" sz="800" dirty="0" smtClean="0"/>
          </a:p>
        </p:txBody>
      </p:sp>
      <p:sp>
        <p:nvSpPr>
          <p:cNvPr id="114" name="テキスト ボックス 113"/>
          <p:cNvSpPr txBox="1"/>
          <p:nvPr/>
        </p:nvSpPr>
        <p:spPr>
          <a:xfrm>
            <a:off x="1825774" y="7248138"/>
            <a:ext cx="2520280" cy="1569660"/>
          </a:xfrm>
          <a:prstGeom prst="rect">
            <a:avLst/>
          </a:prstGeom>
          <a:noFill/>
        </p:spPr>
        <p:txBody>
          <a:bodyPr wrap="square" numCol="1" rtlCol="0">
            <a:spAutoFit/>
          </a:bodyPr>
          <a:lstStyle/>
          <a:p>
            <a:r>
              <a:rPr lang="ja-JP" altLang="en-US" sz="800" dirty="0" smtClean="0"/>
              <a:t>　薔薇の騎士団、非戦闘員。薔薇の騎士団を設立時から支える、薔薇の騎士団の導き手。</a:t>
            </a:r>
            <a:endParaRPr lang="en-US" altLang="ja-JP" sz="800" dirty="0" smtClean="0"/>
          </a:p>
          <a:p>
            <a:r>
              <a:rPr lang="ja-JP" altLang="en-US" sz="800" dirty="0" smtClean="0"/>
              <a:t>　内藤</a:t>
            </a:r>
            <a:r>
              <a:rPr lang="ja-JP" altLang="en-US" sz="800" dirty="0" err="1" smtClean="0"/>
              <a:t>ぴ</a:t>
            </a:r>
            <a:r>
              <a:rPr lang="ja-JP" altLang="en-US" sz="800" dirty="0" smtClean="0"/>
              <a:t>よりは、４年前にＵＧＮから派遣されたＵＧＮの非戦闘員。加入時期もあり、優梨愛、在処とはよく知った仲。</a:t>
            </a:r>
            <a:endParaRPr lang="en-US" altLang="ja-JP" sz="800" dirty="0" smtClean="0"/>
          </a:p>
          <a:p>
            <a:r>
              <a:rPr lang="ja-JP" altLang="en-US" sz="800" dirty="0" smtClean="0"/>
              <a:t>　２年前の事件では、在処の覚醒により奇跡的に生還した。</a:t>
            </a:r>
            <a:endParaRPr lang="en-US" altLang="ja-JP" sz="800" dirty="0" smtClean="0"/>
          </a:p>
          <a:p>
            <a:r>
              <a:rPr lang="ja-JP" altLang="en-US" sz="800" dirty="0" smtClean="0"/>
              <a:t>　オーヴァードとして、何の力も持たない彼女だが、この２年間、ＵＧＮと連携を取りながら在処を支えている。</a:t>
            </a:r>
            <a:endParaRPr lang="en-US" altLang="ja-JP" sz="800" dirty="0" smtClean="0"/>
          </a:p>
          <a:p>
            <a:endParaRPr lang="en-US" altLang="ja-JP" sz="800" dirty="0" smtClean="0"/>
          </a:p>
          <a:p>
            <a:endParaRPr lang="en-US" altLang="ja-JP" sz="800" dirty="0" smtClean="0"/>
          </a:p>
          <a:p>
            <a:endParaRPr lang="en-US" altLang="ja-JP" sz="800" dirty="0" smtClean="0"/>
          </a:p>
        </p:txBody>
      </p:sp>
      <p:cxnSp>
        <p:nvCxnSpPr>
          <p:cNvPr id="115" name="直線コネクタ 114"/>
          <p:cNvCxnSpPr/>
          <p:nvPr/>
        </p:nvCxnSpPr>
        <p:spPr>
          <a:xfrm>
            <a:off x="0" y="395536"/>
            <a:ext cx="6858000" cy="0"/>
          </a:xfrm>
          <a:prstGeom prst="line">
            <a:avLst/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17" name="テキスト ボックス 116"/>
          <p:cNvSpPr txBox="1"/>
          <p:nvPr/>
        </p:nvSpPr>
        <p:spPr>
          <a:xfrm>
            <a:off x="2996952" y="539552"/>
            <a:ext cx="1224136" cy="253916"/>
          </a:xfrm>
          <a:prstGeom prst="rect">
            <a:avLst/>
          </a:prstGeom>
          <a:noFill/>
        </p:spPr>
        <p:txBody>
          <a:bodyPr wrap="square" numCol="1" rtlCol="0">
            <a:spAutoFit/>
          </a:bodyPr>
          <a:lstStyle/>
          <a:p>
            <a:pPr algn="ctr"/>
            <a:r>
              <a:rPr lang="ja-JP" altLang="en-US" sz="1050" dirty="0" smtClean="0">
                <a:solidFill>
                  <a:schemeClr val="bg1"/>
                </a:solidFill>
              </a:rPr>
              <a:t>ナイツ オブ ローズ</a:t>
            </a:r>
            <a:endParaRPr kumimoji="1" lang="ja-JP" altLang="en-US" sz="1050" dirty="0" smtClean="0">
              <a:solidFill>
                <a:schemeClr val="bg1"/>
              </a:solidFill>
            </a:endParaRPr>
          </a:p>
        </p:txBody>
      </p:sp>
      <p:sp>
        <p:nvSpPr>
          <p:cNvPr id="118" name="テキスト ボックス 117"/>
          <p:cNvSpPr txBox="1"/>
          <p:nvPr/>
        </p:nvSpPr>
        <p:spPr>
          <a:xfrm>
            <a:off x="4336529" y="558602"/>
            <a:ext cx="1224136" cy="253916"/>
          </a:xfrm>
          <a:prstGeom prst="rect">
            <a:avLst/>
          </a:prstGeom>
          <a:noFill/>
        </p:spPr>
        <p:txBody>
          <a:bodyPr wrap="square" numCol="1" rtlCol="0">
            <a:spAutoFit/>
          </a:bodyPr>
          <a:lstStyle/>
          <a:p>
            <a:pPr algn="ctr"/>
            <a:r>
              <a:rPr lang="ja-JP" altLang="en-US" sz="1050" dirty="0" smtClean="0">
                <a:solidFill>
                  <a:schemeClr val="bg1"/>
                </a:solidFill>
              </a:rPr>
              <a:t>みねぎし　ゆり</a:t>
            </a:r>
            <a:r>
              <a:rPr lang="ja-JP" altLang="en-US" sz="1050" dirty="0" err="1" smtClean="0">
                <a:solidFill>
                  <a:schemeClr val="bg1"/>
                </a:solidFill>
              </a:rPr>
              <a:t>あ</a:t>
            </a:r>
            <a:endParaRPr kumimoji="1" lang="ja-JP" altLang="en-US" sz="1050" dirty="0" smtClean="0">
              <a:solidFill>
                <a:schemeClr val="bg1"/>
              </a:solidFill>
            </a:endParaRPr>
          </a:p>
        </p:txBody>
      </p:sp>
      <p:sp>
        <p:nvSpPr>
          <p:cNvPr id="119" name="テキスト ボックス 118"/>
          <p:cNvSpPr txBox="1"/>
          <p:nvPr/>
        </p:nvSpPr>
        <p:spPr>
          <a:xfrm>
            <a:off x="3140968" y="3401030"/>
            <a:ext cx="1224136" cy="253916"/>
          </a:xfrm>
          <a:prstGeom prst="rect">
            <a:avLst/>
          </a:prstGeom>
          <a:noFill/>
        </p:spPr>
        <p:txBody>
          <a:bodyPr wrap="square" numCol="1" rtlCol="0">
            <a:spAutoFit/>
          </a:bodyPr>
          <a:lstStyle/>
          <a:p>
            <a:pPr algn="ctr"/>
            <a:r>
              <a:rPr lang="ja-JP" altLang="en-US" sz="1050" dirty="0" smtClean="0">
                <a:solidFill>
                  <a:schemeClr val="bg1"/>
                </a:solidFill>
              </a:rPr>
              <a:t>ピクシー</a:t>
            </a:r>
            <a:endParaRPr kumimoji="1" lang="ja-JP" altLang="en-US" sz="1050" dirty="0" smtClean="0">
              <a:solidFill>
                <a:schemeClr val="bg1"/>
              </a:solidFill>
            </a:endParaRPr>
          </a:p>
        </p:txBody>
      </p:sp>
      <p:sp>
        <p:nvSpPr>
          <p:cNvPr id="120" name="テキスト ボックス 119"/>
          <p:cNvSpPr txBox="1"/>
          <p:nvPr/>
        </p:nvSpPr>
        <p:spPr>
          <a:xfrm>
            <a:off x="4293096" y="3400822"/>
            <a:ext cx="1224136" cy="253916"/>
          </a:xfrm>
          <a:prstGeom prst="rect">
            <a:avLst/>
          </a:prstGeom>
          <a:noFill/>
        </p:spPr>
        <p:txBody>
          <a:bodyPr wrap="square" numCol="1" rtlCol="0">
            <a:spAutoFit/>
          </a:bodyPr>
          <a:lstStyle/>
          <a:p>
            <a:pPr algn="ctr"/>
            <a:r>
              <a:rPr lang="ja-JP" altLang="en-US" sz="1050" dirty="0" smtClean="0">
                <a:solidFill>
                  <a:schemeClr val="bg1"/>
                </a:solidFill>
              </a:rPr>
              <a:t>みねぎし　ありか</a:t>
            </a:r>
            <a:endParaRPr kumimoji="1" lang="ja-JP" altLang="en-US" sz="1050" dirty="0" smtClean="0">
              <a:solidFill>
                <a:schemeClr val="bg1"/>
              </a:solidFill>
            </a:endParaRPr>
          </a:p>
        </p:txBody>
      </p:sp>
      <p:sp>
        <p:nvSpPr>
          <p:cNvPr id="121" name="テキスト ボックス 120"/>
          <p:cNvSpPr txBox="1"/>
          <p:nvPr/>
        </p:nvSpPr>
        <p:spPr>
          <a:xfrm>
            <a:off x="4653136" y="6228184"/>
            <a:ext cx="1224136" cy="253916"/>
          </a:xfrm>
          <a:prstGeom prst="rect">
            <a:avLst/>
          </a:prstGeom>
          <a:noFill/>
        </p:spPr>
        <p:txBody>
          <a:bodyPr wrap="square" numCol="1" rtlCol="0">
            <a:spAutoFit/>
          </a:bodyPr>
          <a:lstStyle/>
          <a:p>
            <a:pPr algn="ctr"/>
            <a:r>
              <a:rPr kumimoji="1" lang="ja-JP" altLang="en-US" sz="1050" dirty="0" smtClean="0">
                <a:solidFill>
                  <a:schemeClr val="bg1"/>
                </a:solidFill>
              </a:rPr>
              <a:t>うちふじ　</a:t>
            </a:r>
            <a:r>
              <a:rPr kumimoji="1" lang="ja-JP" altLang="en-US" sz="1050" dirty="0" err="1" smtClean="0">
                <a:solidFill>
                  <a:schemeClr val="bg1"/>
                </a:solidFill>
              </a:rPr>
              <a:t>ぴ</a:t>
            </a:r>
            <a:r>
              <a:rPr kumimoji="1" lang="ja-JP" altLang="en-US" sz="1050" dirty="0" smtClean="0">
                <a:solidFill>
                  <a:schemeClr val="bg1"/>
                </a:solidFill>
              </a:rPr>
              <a:t>より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正方形/長方形 116"/>
          <p:cNvSpPr/>
          <p:nvPr/>
        </p:nvSpPr>
        <p:spPr>
          <a:xfrm>
            <a:off x="1852915" y="6231826"/>
            <a:ext cx="5016551" cy="621162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2200" b="1" dirty="0" smtClean="0"/>
              <a:t>“</a:t>
            </a:r>
            <a:r>
              <a:rPr lang="ja-JP" altLang="en-US" sz="2200" b="1" dirty="0" smtClean="0"/>
              <a:t>魔の器</a:t>
            </a:r>
            <a:r>
              <a:rPr kumimoji="1" lang="ja-JP" altLang="en-US" sz="2200" b="1" dirty="0" smtClean="0"/>
              <a:t>”　アド・マギカ</a:t>
            </a:r>
            <a:endParaRPr kumimoji="1" lang="ja-JP" altLang="en-US" sz="2200" b="1" dirty="0"/>
          </a:p>
        </p:txBody>
      </p:sp>
      <p:sp>
        <p:nvSpPr>
          <p:cNvPr id="22" name="正方形/長方形 21"/>
          <p:cNvSpPr/>
          <p:nvPr/>
        </p:nvSpPr>
        <p:spPr>
          <a:xfrm>
            <a:off x="-1" y="537265"/>
            <a:ext cx="1844825" cy="2051720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kumimoji="1" lang="ja-JP" altLang="en-US" dirty="0">
              <a:ln>
                <a:solidFill>
                  <a:schemeClr val="tx1"/>
                </a:solidFill>
              </a:ln>
            </a:endParaRPr>
          </a:p>
        </p:txBody>
      </p:sp>
      <p:sp>
        <p:nvSpPr>
          <p:cNvPr id="85" name="正方形/長方形 84"/>
          <p:cNvSpPr/>
          <p:nvPr/>
        </p:nvSpPr>
        <p:spPr>
          <a:xfrm>
            <a:off x="3456" y="3376881"/>
            <a:ext cx="1844825" cy="2051720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kumimoji="1" lang="ja-JP" altLang="en-US" dirty="0">
              <a:ln>
                <a:solidFill>
                  <a:schemeClr val="tx1"/>
                </a:solidFill>
              </a:ln>
            </a:endParaRPr>
          </a:p>
        </p:txBody>
      </p:sp>
      <p:cxnSp>
        <p:nvCxnSpPr>
          <p:cNvPr id="44" name="直線コネクタ 43"/>
          <p:cNvCxnSpPr/>
          <p:nvPr/>
        </p:nvCxnSpPr>
        <p:spPr>
          <a:xfrm>
            <a:off x="0" y="3343141"/>
            <a:ext cx="685800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1" name="直線コネクタ 40"/>
          <p:cNvCxnSpPr/>
          <p:nvPr/>
        </p:nvCxnSpPr>
        <p:spPr>
          <a:xfrm>
            <a:off x="-14684" y="6192401"/>
            <a:ext cx="685800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1" name="直線コネクタ 60"/>
          <p:cNvCxnSpPr/>
          <p:nvPr/>
        </p:nvCxnSpPr>
        <p:spPr>
          <a:xfrm>
            <a:off x="-14684" y="8882048"/>
            <a:ext cx="685800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4" name="正方形/長方形 3"/>
          <p:cNvSpPr/>
          <p:nvPr/>
        </p:nvSpPr>
        <p:spPr>
          <a:xfrm>
            <a:off x="1849458" y="557640"/>
            <a:ext cx="5016551" cy="621162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sz="2200" b="1" dirty="0" smtClean="0"/>
              <a:t>“</a:t>
            </a:r>
            <a:r>
              <a:rPr lang="ja-JP" altLang="en-US" sz="2200" dirty="0" smtClean="0"/>
              <a:t>留学生</a:t>
            </a:r>
            <a:r>
              <a:rPr lang="ja-JP" altLang="en-US" sz="2200" b="1" dirty="0" smtClean="0"/>
              <a:t>”　ファイーナ・ローシャ</a:t>
            </a:r>
            <a:endParaRPr lang="ja-JP" altLang="en-US" sz="2200" b="1" dirty="0"/>
          </a:p>
        </p:txBody>
      </p:sp>
      <p:cxnSp>
        <p:nvCxnSpPr>
          <p:cNvPr id="5" name="直線コネクタ 4"/>
          <p:cNvCxnSpPr/>
          <p:nvPr/>
        </p:nvCxnSpPr>
        <p:spPr>
          <a:xfrm rot="16200000" flipH="1">
            <a:off x="1751964" y="807932"/>
            <a:ext cx="330819" cy="1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直線コネクタ 5"/>
          <p:cNvCxnSpPr/>
          <p:nvPr/>
        </p:nvCxnSpPr>
        <p:spPr>
          <a:xfrm rot="16200000" flipH="1">
            <a:off x="6634774" y="951275"/>
            <a:ext cx="330819" cy="1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" name="グループ化 47"/>
          <p:cNvGrpSpPr/>
          <p:nvPr/>
        </p:nvGrpSpPr>
        <p:grpSpPr>
          <a:xfrm>
            <a:off x="3769852" y="1147743"/>
            <a:ext cx="3174558" cy="690"/>
            <a:chOff x="3500430" y="1357298"/>
            <a:chExt cx="5786478" cy="1588"/>
          </a:xfrm>
        </p:grpSpPr>
        <p:cxnSp>
          <p:nvCxnSpPr>
            <p:cNvPr id="9" name="直線コネクタ 8"/>
            <p:cNvCxnSpPr/>
            <p:nvPr/>
          </p:nvCxnSpPr>
          <p:spPr>
            <a:xfrm>
              <a:off x="3500430" y="1357298"/>
              <a:ext cx="5214974" cy="1588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直線コネクタ 9"/>
            <p:cNvCxnSpPr/>
            <p:nvPr/>
          </p:nvCxnSpPr>
          <p:spPr>
            <a:xfrm>
              <a:off x="8786842" y="1357298"/>
              <a:ext cx="285752" cy="1588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直線コネクタ 10"/>
            <p:cNvCxnSpPr/>
            <p:nvPr/>
          </p:nvCxnSpPr>
          <p:spPr>
            <a:xfrm>
              <a:off x="9115452" y="1357298"/>
              <a:ext cx="171456" cy="1588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2" name="直線コネクタ 11"/>
          <p:cNvCxnSpPr/>
          <p:nvPr/>
        </p:nvCxnSpPr>
        <p:spPr>
          <a:xfrm rot="10800000">
            <a:off x="1890392" y="599870"/>
            <a:ext cx="156768" cy="690"/>
          </a:xfrm>
          <a:prstGeom prst="line">
            <a:avLst/>
          </a:prstGeom>
          <a:ln>
            <a:solidFill>
              <a:schemeClr val="bg1"/>
            </a:solidFill>
          </a:ln>
          <a:scene3d>
            <a:camera prst="orthographicFront">
              <a:rot lat="0" lon="300000" rev="0"/>
            </a:camera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直線コネクタ 12"/>
          <p:cNvCxnSpPr/>
          <p:nvPr/>
        </p:nvCxnSpPr>
        <p:spPr>
          <a:xfrm rot="10800000">
            <a:off x="1772816" y="599870"/>
            <a:ext cx="94064" cy="690"/>
          </a:xfrm>
          <a:prstGeom prst="line">
            <a:avLst/>
          </a:prstGeom>
          <a:ln>
            <a:solidFill>
              <a:schemeClr val="bg1"/>
            </a:solidFill>
          </a:ln>
          <a:scene3d>
            <a:camera prst="orthographicFront">
              <a:rot lat="0" lon="300000" rev="0"/>
            </a:camera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直線コネクタ 13"/>
          <p:cNvCxnSpPr/>
          <p:nvPr/>
        </p:nvCxnSpPr>
        <p:spPr>
          <a:xfrm>
            <a:off x="2090341" y="590137"/>
            <a:ext cx="3997592" cy="69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直線コネクタ 14"/>
          <p:cNvCxnSpPr/>
          <p:nvPr/>
        </p:nvCxnSpPr>
        <p:spPr>
          <a:xfrm rot="5400000">
            <a:off x="1893896" y="604483"/>
            <a:ext cx="46954" cy="871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直線コネクタ 15"/>
          <p:cNvCxnSpPr/>
          <p:nvPr/>
        </p:nvCxnSpPr>
        <p:spPr>
          <a:xfrm rot="5400000">
            <a:off x="1902013" y="552369"/>
            <a:ext cx="31069" cy="871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直線コネクタ 16"/>
          <p:cNvCxnSpPr/>
          <p:nvPr/>
        </p:nvCxnSpPr>
        <p:spPr>
          <a:xfrm rot="5400000">
            <a:off x="6785432" y="1147796"/>
            <a:ext cx="31069" cy="871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直線コネクタ 17"/>
          <p:cNvCxnSpPr/>
          <p:nvPr/>
        </p:nvCxnSpPr>
        <p:spPr>
          <a:xfrm rot="5400000">
            <a:off x="6785955" y="1187816"/>
            <a:ext cx="31069" cy="871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テキスト ボックス 22"/>
          <p:cNvSpPr txBox="1"/>
          <p:nvPr/>
        </p:nvSpPr>
        <p:spPr>
          <a:xfrm>
            <a:off x="569403" y="2695109"/>
            <a:ext cx="723275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ja-JP" altLang="en-US" sz="1050" b="1" dirty="0" smtClean="0"/>
              <a:t>女子高生</a:t>
            </a:r>
            <a:endParaRPr kumimoji="1" lang="ja-JP" altLang="en-US" sz="1050" b="1" dirty="0"/>
          </a:p>
        </p:txBody>
      </p:sp>
      <p:cxnSp>
        <p:nvCxnSpPr>
          <p:cNvPr id="62" name="直線コネクタ 61"/>
          <p:cNvCxnSpPr/>
          <p:nvPr/>
        </p:nvCxnSpPr>
        <p:spPr>
          <a:xfrm>
            <a:off x="1984" y="3126949"/>
            <a:ext cx="685800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5" name="直線コネクタ 64"/>
          <p:cNvCxnSpPr>
            <a:stCxn id="22" idx="3"/>
          </p:cNvCxnSpPr>
          <p:nvPr/>
        </p:nvCxnSpPr>
        <p:spPr>
          <a:xfrm>
            <a:off x="1844824" y="1563125"/>
            <a:ext cx="5013176" cy="1774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7" name="テキスト ボックス 66"/>
          <p:cNvSpPr txBox="1"/>
          <p:nvPr/>
        </p:nvSpPr>
        <p:spPr>
          <a:xfrm>
            <a:off x="2132856" y="1220833"/>
            <a:ext cx="437331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1600" i="1" dirty="0" smtClean="0"/>
              <a:t>「</a:t>
            </a:r>
            <a:r>
              <a:rPr lang="ja-JP" altLang="en-US" sz="1600" i="1" dirty="0" smtClean="0"/>
              <a:t>おぉーイ！今日も宿題、見せてくれませんカ？ </a:t>
            </a:r>
            <a:r>
              <a:rPr kumimoji="1" lang="ja-JP" altLang="en-US" sz="1600" i="1" dirty="0" smtClean="0"/>
              <a:t>」</a:t>
            </a:r>
            <a:endParaRPr kumimoji="1" lang="ja-JP" altLang="en-US" sz="1600" i="1" dirty="0"/>
          </a:p>
        </p:txBody>
      </p:sp>
      <p:sp>
        <p:nvSpPr>
          <p:cNvPr id="69" name="テキスト ボックス 68"/>
          <p:cNvSpPr txBox="1"/>
          <p:nvPr/>
        </p:nvSpPr>
        <p:spPr>
          <a:xfrm>
            <a:off x="1844824" y="1578194"/>
            <a:ext cx="2520280" cy="1569660"/>
          </a:xfrm>
          <a:prstGeom prst="rect">
            <a:avLst/>
          </a:prstGeom>
          <a:noFill/>
        </p:spPr>
        <p:txBody>
          <a:bodyPr wrap="square" numCol="1" rtlCol="0">
            <a:spAutoFit/>
          </a:bodyPr>
          <a:lstStyle/>
          <a:p>
            <a:r>
              <a:rPr kumimoji="1" lang="ja-JP" altLang="en-US" sz="800" dirty="0" smtClean="0"/>
              <a:t>　クラスメイト。</a:t>
            </a:r>
            <a:endParaRPr kumimoji="1" lang="en-US" altLang="ja-JP" sz="800" dirty="0" smtClean="0"/>
          </a:p>
          <a:p>
            <a:r>
              <a:rPr lang="ja-JP" altLang="en-US" sz="800" dirty="0" smtClean="0"/>
              <a:t>　ロシア人留学生で、高校入学時にこの街へと引っ越してきた。</a:t>
            </a:r>
            <a:endParaRPr lang="en-US" altLang="ja-JP" sz="800" dirty="0" smtClean="0"/>
          </a:p>
          <a:p>
            <a:r>
              <a:rPr lang="ja-JP" altLang="en-US" sz="800" dirty="0" smtClean="0"/>
              <a:t>　性格は明るく、努力家であること、　銀髪・長髪・蒼眼と言うこともあり、男子生徒に人気がある。</a:t>
            </a:r>
            <a:endParaRPr lang="en-US" altLang="ja-JP" sz="800" dirty="0" smtClean="0"/>
          </a:p>
          <a:p>
            <a:r>
              <a:rPr lang="ja-JP" altLang="en-US" sz="800" dirty="0" smtClean="0"/>
              <a:t>　忘れ物がやや多いのが珠に瑕。周囲から宿題を教えてもらう姿などが、教室での風物詩となっている。</a:t>
            </a:r>
            <a:endParaRPr lang="en-US" altLang="ja-JP" sz="800" dirty="0" smtClean="0"/>
          </a:p>
          <a:p>
            <a:r>
              <a:rPr kumimoji="1" lang="ja-JP" altLang="en-US" sz="800" dirty="0" smtClean="0"/>
              <a:t>　教師側からも、慣れない日本語で苦労している、と言うことで半ば黙認されている。</a:t>
            </a:r>
            <a:endParaRPr kumimoji="1" lang="en-US" altLang="ja-JP" sz="800" dirty="0" smtClean="0"/>
          </a:p>
          <a:p>
            <a:r>
              <a:rPr kumimoji="1" lang="ja-JP" altLang="en-US" sz="800" dirty="0" smtClean="0"/>
              <a:t>　なお、成績自体は日本語以外優秀。</a:t>
            </a:r>
            <a:endParaRPr kumimoji="1" lang="en-US" altLang="ja-JP" sz="800" dirty="0" smtClean="0"/>
          </a:p>
          <a:p>
            <a:endParaRPr lang="en-US" altLang="ja-JP" sz="800" dirty="0" smtClean="0"/>
          </a:p>
          <a:p>
            <a:r>
              <a:rPr kumimoji="1" lang="ja-JP" altLang="en-US" sz="800" dirty="0" smtClean="0"/>
              <a:t>クラスでの相性は</a:t>
            </a:r>
            <a:r>
              <a:rPr kumimoji="1" lang="en-US" altLang="ja-JP" sz="800" dirty="0" smtClean="0"/>
              <a:t>’</a:t>
            </a:r>
            <a:r>
              <a:rPr kumimoji="1" lang="ja-JP" altLang="en-US" sz="800" dirty="0" smtClean="0"/>
              <a:t>ファイ</a:t>
            </a:r>
            <a:r>
              <a:rPr kumimoji="1" lang="en-US" altLang="ja-JP" sz="800" dirty="0" smtClean="0"/>
              <a:t>’</a:t>
            </a:r>
            <a:r>
              <a:rPr kumimoji="1" lang="ja-JP" altLang="en-US" sz="800" dirty="0" err="1" smtClean="0"/>
              <a:t>。</a:t>
            </a:r>
            <a:endParaRPr kumimoji="1" lang="en-US" altLang="ja-JP" sz="800" dirty="0" smtClean="0"/>
          </a:p>
        </p:txBody>
      </p:sp>
      <p:sp>
        <p:nvSpPr>
          <p:cNvPr id="70" name="テキスト ボックス 69"/>
          <p:cNvSpPr txBox="1"/>
          <p:nvPr/>
        </p:nvSpPr>
        <p:spPr>
          <a:xfrm>
            <a:off x="4269854" y="1576626"/>
            <a:ext cx="2520280" cy="1569660"/>
          </a:xfrm>
          <a:prstGeom prst="rect">
            <a:avLst/>
          </a:prstGeom>
          <a:noFill/>
        </p:spPr>
        <p:txBody>
          <a:bodyPr wrap="square" numCol="1" rtlCol="0">
            <a:spAutoFit/>
          </a:bodyPr>
          <a:lstStyle/>
          <a:p>
            <a:r>
              <a:rPr kumimoji="1" lang="en-US" altLang="ja-JP" sz="800" dirty="0" smtClean="0"/>
              <a:t>DATA</a:t>
            </a:r>
          </a:p>
          <a:p>
            <a:r>
              <a:rPr lang="ja-JP" altLang="en-US" sz="800" dirty="0" smtClean="0"/>
              <a:t>性別：女</a:t>
            </a:r>
            <a:r>
              <a:rPr lang="en-US" altLang="ja-JP" sz="800" dirty="0" smtClean="0"/>
              <a:t>	</a:t>
            </a:r>
            <a:r>
              <a:rPr lang="ja-JP" altLang="en-US" sz="800" dirty="0" smtClean="0"/>
              <a:t>年齢：１</a:t>
            </a:r>
            <a:r>
              <a:rPr lang="en-US" altLang="ja-JP" sz="800" dirty="0" smtClean="0"/>
              <a:t>7</a:t>
            </a:r>
            <a:r>
              <a:rPr lang="ja-JP" altLang="en-US" sz="800" dirty="0" smtClean="0"/>
              <a:t>歳</a:t>
            </a:r>
            <a:endParaRPr kumimoji="1" lang="en-US" altLang="ja-JP" sz="800" dirty="0"/>
          </a:p>
          <a:p>
            <a:r>
              <a:rPr kumimoji="1" lang="ja-JP" altLang="en-US" sz="800" dirty="0" smtClean="0"/>
              <a:t>ブリード：</a:t>
            </a:r>
            <a:r>
              <a:rPr lang="ja-JP" altLang="en-US" sz="800" dirty="0" smtClean="0"/>
              <a:t>なし</a:t>
            </a:r>
            <a:endParaRPr kumimoji="1" lang="en-US" altLang="ja-JP" sz="800" dirty="0" smtClean="0"/>
          </a:p>
          <a:p>
            <a:r>
              <a:rPr lang="ja-JP" altLang="en-US" sz="800" dirty="0" smtClean="0"/>
              <a:t>シンドローム：なし</a:t>
            </a:r>
            <a:endParaRPr lang="en-US" altLang="ja-JP" sz="800" dirty="0" smtClean="0"/>
          </a:p>
          <a:p>
            <a:r>
              <a:rPr lang="ja-JP" altLang="en-US" sz="800" dirty="0" smtClean="0"/>
              <a:t>ワークス</a:t>
            </a:r>
            <a:r>
              <a:rPr lang="en-US" altLang="ja-JP" sz="800" dirty="0" smtClean="0"/>
              <a:t>/</a:t>
            </a:r>
            <a:r>
              <a:rPr lang="ja-JP" altLang="en-US" sz="800" dirty="0" smtClean="0"/>
              <a:t>カヴァー：高校生</a:t>
            </a:r>
            <a:r>
              <a:rPr lang="en-US" altLang="ja-JP" sz="800" dirty="0" smtClean="0"/>
              <a:t>/</a:t>
            </a:r>
            <a:r>
              <a:rPr lang="ja-JP" altLang="en-US" sz="800" dirty="0" smtClean="0"/>
              <a:t>ロシア人高校生</a:t>
            </a:r>
            <a:endParaRPr lang="en-US" altLang="ja-JP" sz="800" dirty="0" smtClean="0"/>
          </a:p>
          <a:p>
            <a:r>
              <a:rPr kumimoji="1" lang="en-US" altLang="ja-JP" sz="800" dirty="0" smtClean="0"/>
              <a:t>【</a:t>
            </a:r>
            <a:r>
              <a:rPr kumimoji="1" lang="ja-JP" altLang="en-US" sz="800" dirty="0" smtClean="0"/>
              <a:t>肉体</a:t>
            </a:r>
            <a:r>
              <a:rPr kumimoji="1" lang="en-US" altLang="ja-JP" sz="800" dirty="0" smtClean="0"/>
              <a:t>】 2</a:t>
            </a:r>
            <a:r>
              <a:rPr kumimoji="1" lang="ja-JP" altLang="en-US" sz="800" dirty="0" smtClean="0"/>
              <a:t>　　</a:t>
            </a:r>
            <a:r>
              <a:rPr kumimoji="1" lang="en-US" altLang="ja-JP" sz="800" dirty="0" smtClean="0"/>
              <a:t>〈</a:t>
            </a:r>
            <a:r>
              <a:rPr kumimoji="1" lang="ja-JP" altLang="en-US" sz="800" dirty="0" smtClean="0"/>
              <a:t>運転：</a:t>
            </a:r>
            <a:r>
              <a:rPr lang="ja-JP" altLang="en-US" sz="800" dirty="0" smtClean="0"/>
              <a:t>二輪</a:t>
            </a:r>
            <a:r>
              <a:rPr kumimoji="1" lang="en-US" altLang="ja-JP" sz="800" dirty="0" smtClean="0"/>
              <a:t>〉</a:t>
            </a:r>
            <a:r>
              <a:rPr lang="en-US" altLang="ja-JP" sz="800" dirty="0" smtClean="0"/>
              <a:t>2</a:t>
            </a:r>
            <a:endParaRPr kumimoji="1" lang="en-US" altLang="ja-JP" sz="800" dirty="0" smtClean="0"/>
          </a:p>
          <a:p>
            <a:r>
              <a:rPr lang="en-US" altLang="ja-JP" sz="800" dirty="0" smtClean="0"/>
              <a:t>【</a:t>
            </a:r>
            <a:r>
              <a:rPr lang="ja-JP" altLang="en-US" sz="800" dirty="0"/>
              <a:t>感覚</a:t>
            </a:r>
            <a:r>
              <a:rPr lang="en-US" altLang="ja-JP" sz="800" dirty="0" smtClean="0"/>
              <a:t>】 2</a:t>
            </a:r>
            <a:r>
              <a:rPr lang="ja-JP" altLang="en-US" sz="800" dirty="0" smtClean="0"/>
              <a:t>　　 </a:t>
            </a:r>
            <a:r>
              <a:rPr lang="en-US" altLang="ja-JP" sz="800" dirty="0" smtClean="0"/>
              <a:t>〈</a:t>
            </a:r>
            <a:r>
              <a:rPr lang="ja-JP" altLang="en-US" sz="800" dirty="0" smtClean="0"/>
              <a:t>芸術：料理</a:t>
            </a:r>
            <a:r>
              <a:rPr lang="en-US" altLang="ja-JP" sz="800" dirty="0" smtClean="0"/>
              <a:t>〉1</a:t>
            </a:r>
          </a:p>
          <a:p>
            <a:r>
              <a:rPr kumimoji="1" lang="en-US" altLang="ja-JP" sz="800" dirty="0" smtClean="0"/>
              <a:t>【</a:t>
            </a:r>
            <a:r>
              <a:rPr kumimoji="1" lang="ja-JP" altLang="en-US" sz="800" dirty="0" smtClean="0"/>
              <a:t>精神</a:t>
            </a:r>
            <a:r>
              <a:rPr kumimoji="1" lang="en-US" altLang="ja-JP" sz="800" dirty="0" smtClean="0"/>
              <a:t>】 3</a:t>
            </a:r>
            <a:r>
              <a:rPr kumimoji="1" lang="ja-JP" altLang="en-US" sz="800" dirty="0" smtClean="0"/>
              <a:t>　</a:t>
            </a:r>
            <a:r>
              <a:rPr kumimoji="1" lang="en-US" altLang="ja-JP" sz="800" dirty="0" smtClean="0"/>
              <a:t> </a:t>
            </a:r>
            <a:r>
              <a:rPr kumimoji="1" lang="ja-JP" altLang="en-US" sz="800" dirty="0" smtClean="0"/>
              <a:t>　</a:t>
            </a:r>
            <a:r>
              <a:rPr kumimoji="1" lang="en-US" altLang="ja-JP" sz="800" dirty="0" smtClean="0"/>
              <a:t>〈</a:t>
            </a:r>
            <a:r>
              <a:rPr lang="ja-JP" altLang="en-US" sz="800" dirty="0" smtClean="0"/>
              <a:t>知識：ライトノベル</a:t>
            </a:r>
            <a:r>
              <a:rPr kumimoji="1" lang="en-US" altLang="ja-JP" sz="800" dirty="0" smtClean="0"/>
              <a:t>〉1</a:t>
            </a:r>
          </a:p>
          <a:p>
            <a:r>
              <a:rPr lang="en-US" altLang="ja-JP" sz="800" dirty="0" smtClean="0"/>
              <a:t>【</a:t>
            </a:r>
            <a:r>
              <a:rPr lang="ja-JP" altLang="en-US" sz="800" dirty="0" smtClean="0"/>
              <a:t>社会</a:t>
            </a:r>
            <a:r>
              <a:rPr lang="en-US" altLang="ja-JP" sz="800" dirty="0" smtClean="0"/>
              <a:t>】 2</a:t>
            </a:r>
            <a:r>
              <a:rPr lang="ja-JP" altLang="en-US" sz="800" dirty="0" smtClean="0"/>
              <a:t>　　 </a:t>
            </a:r>
            <a:r>
              <a:rPr lang="en-US" altLang="ja-JP" sz="800" dirty="0" smtClean="0"/>
              <a:t>〈</a:t>
            </a:r>
            <a:r>
              <a:rPr lang="ja-JP" altLang="en-US" sz="800" dirty="0" smtClean="0"/>
              <a:t>交渉</a:t>
            </a:r>
            <a:r>
              <a:rPr lang="en-US" altLang="ja-JP" sz="800" dirty="0" smtClean="0"/>
              <a:t>〉2</a:t>
            </a:r>
            <a:endParaRPr kumimoji="1" lang="en-US" altLang="ja-JP" sz="800" dirty="0" smtClean="0"/>
          </a:p>
          <a:p>
            <a:r>
              <a:rPr kumimoji="1" lang="en-US" altLang="ja-JP" sz="800" dirty="0" smtClean="0"/>
              <a:t>【HP】</a:t>
            </a:r>
            <a:r>
              <a:rPr lang="en-US" altLang="ja-JP" sz="800" dirty="0" smtClean="0"/>
              <a:t>27</a:t>
            </a:r>
            <a:r>
              <a:rPr kumimoji="1" lang="ja-JP" altLang="en-US" sz="800" dirty="0" smtClean="0"/>
              <a:t>　　　 </a:t>
            </a:r>
            <a:r>
              <a:rPr kumimoji="1" lang="en-US" altLang="ja-JP" sz="800" dirty="0" smtClean="0"/>
              <a:t>【</a:t>
            </a:r>
            <a:r>
              <a:rPr kumimoji="1" lang="ja-JP" altLang="en-US" sz="800" dirty="0" smtClean="0"/>
              <a:t>行動値</a:t>
            </a:r>
            <a:r>
              <a:rPr kumimoji="1" lang="en-US" altLang="ja-JP" sz="800" dirty="0" smtClean="0"/>
              <a:t>】</a:t>
            </a:r>
            <a:r>
              <a:rPr lang="en-US" altLang="ja-JP" sz="800" dirty="0" smtClean="0"/>
              <a:t>7</a:t>
            </a:r>
            <a:r>
              <a:rPr kumimoji="1" lang="ja-JP" altLang="en-US" sz="800" dirty="0" smtClean="0"/>
              <a:t>　　　　</a:t>
            </a:r>
            <a:r>
              <a:rPr lang="ja-JP" altLang="en-US" sz="800" dirty="0" smtClean="0"/>
              <a:t>浸食率：不明</a:t>
            </a:r>
            <a:endParaRPr lang="en-US" altLang="ja-JP" sz="800" dirty="0" smtClean="0"/>
          </a:p>
          <a:p>
            <a:r>
              <a:rPr kumimoji="1" lang="ja-JP" altLang="en-US" sz="800" dirty="0" smtClean="0"/>
              <a:t>エフェクト：</a:t>
            </a:r>
            <a:endParaRPr kumimoji="1" lang="en-US" altLang="ja-JP" sz="800" dirty="0" smtClean="0"/>
          </a:p>
          <a:p>
            <a:r>
              <a:rPr lang="ja-JP" altLang="en-US" sz="800" dirty="0" smtClean="0"/>
              <a:t>なし</a:t>
            </a:r>
            <a:endParaRPr kumimoji="1" lang="en-US" altLang="ja-JP" sz="800" dirty="0" smtClean="0"/>
          </a:p>
        </p:txBody>
      </p:sp>
      <p:sp>
        <p:nvSpPr>
          <p:cNvPr id="71" name="正方形/長方形 70"/>
          <p:cNvSpPr/>
          <p:nvPr/>
        </p:nvSpPr>
        <p:spPr>
          <a:xfrm>
            <a:off x="1852915" y="3397256"/>
            <a:ext cx="5016551" cy="621162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2200" b="1" dirty="0" smtClean="0"/>
              <a:t>“</a:t>
            </a:r>
            <a:r>
              <a:rPr lang="ja-JP" altLang="en-US" sz="2200" dirty="0" smtClean="0"/>
              <a:t>悪堕ち</a:t>
            </a:r>
            <a:r>
              <a:rPr kumimoji="1" lang="ja-JP" altLang="en-US" sz="2200" b="1" dirty="0" smtClean="0"/>
              <a:t>”　</a:t>
            </a:r>
            <a:r>
              <a:rPr lang="ja-JP" altLang="en-US" sz="2200" b="1" dirty="0" smtClean="0"/>
              <a:t>佐井波千路</a:t>
            </a:r>
            <a:endParaRPr kumimoji="1" lang="ja-JP" altLang="en-US" sz="2200" b="1" dirty="0"/>
          </a:p>
        </p:txBody>
      </p:sp>
      <p:cxnSp>
        <p:nvCxnSpPr>
          <p:cNvPr id="72" name="直線コネクタ 71"/>
          <p:cNvCxnSpPr/>
          <p:nvPr/>
        </p:nvCxnSpPr>
        <p:spPr>
          <a:xfrm rot="16200000" flipH="1">
            <a:off x="1755421" y="3647548"/>
            <a:ext cx="330819" cy="1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直線コネクタ 72"/>
          <p:cNvCxnSpPr/>
          <p:nvPr/>
        </p:nvCxnSpPr>
        <p:spPr>
          <a:xfrm rot="16200000" flipH="1">
            <a:off x="6638231" y="3790891"/>
            <a:ext cx="330819" cy="1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" name="グループ化 47"/>
          <p:cNvGrpSpPr/>
          <p:nvPr/>
        </p:nvGrpSpPr>
        <p:grpSpPr>
          <a:xfrm>
            <a:off x="3773309" y="3987359"/>
            <a:ext cx="3174558" cy="690"/>
            <a:chOff x="3500430" y="1357298"/>
            <a:chExt cx="5786478" cy="1588"/>
          </a:xfrm>
        </p:grpSpPr>
        <p:cxnSp>
          <p:nvCxnSpPr>
            <p:cNvPr id="75" name="直線コネクタ 74"/>
            <p:cNvCxnSpPr/>
            <p:nvPr/>
          </p:nvCxnSpPr>
          <p:spPr>
            <a:xfrm>
              <a:off x="3500430" y="1357298"/>
              <a:ext cx="5214974" cy="1588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6" name="直線コネクタ 75"/>
            <p:cNvCxnSpPr/>
            <p:nvPr/>
          </p:nvCxnSpPr>
          <p:spPr>
            <a:xfrm>
              <a:off x="8786842" y="1357298"/>
              <a:ext cx="285752" cy="1588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7" name="直線コネクタ 76"/>
            <p:cNvCxnSpPr/>
            <p:nvPr/>
          </p:nvCxnSpPr>
          <p:spPr>
            <a:xfrm>
              <a:off x="9115452" y="1357298"/>
              <a:ext cx="171456" cy="1588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78" name="直線コネクタ 77"/>
          <p:cNvCxnSpPr/>
          <p:nvPr/>
        </p:nvCxnSpPr>
        <p:spPr>
          <a:xfrm rot="10800000">
            <a:off x="1893849" y="3439486"/>
            <a:ext cx="156768" cy="690"/>
          </a:xfrm>
          <a:prstGeom prst="line">
            <a:avLst/>
          </a:prstGeom>
          <a:ln>
            <a:solidFill>
              <a:schemeClr val="bg1"/>
            </a:solidFill>
          </a:ln>
          <a:scene3d>
            <a:camera prst="orthographicFront">
              <a:rot lat="0" lon="300000" rev="0"/>
            </a:camera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9" name="直線コネクタ 78"/>
          <p:cNvCxnSpPr/>
          <p:nvPr/>
        </p:nvCxnSpPr>
        <p:spPr>
          <a:xfrm rot="10800000">
            <a:off x="1776273" y="3439486"/>
            <a:ext cx="94064" cy="690"/>
          </a:xfrm>
          <a:prstGeom prst="line">
            <a:avLst/>
          </a:prstGeom>
          <a:ln>
            <a:solidFill>
              <a:schemeClr val="bg1"/>
            </a:solidFill>
          </a:ln>
          <a:scene3d>
            <a:camera prst="orthographicFront">
              <a:rot lat="0" lon="300000" rev="0"/>
            </a:camera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0" name="直線コネクタ 79"/>
          <p:cNvCxnSpPr/>
          <p:nvPr/>
        </p:nvCxnSpPr>
        <p:spPr>
          <a:xfrm>
            <a:off x="2093798" y="3429753"/>
            <a:ext cx="3997592" cy="69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1" name="直線コネクタ 80"/>
          <p:cNvCxnSpPr/>
          <p:nvPr/>
        </p:nvCxnSpPr>
        <p:spPr>
          <a:xfrm rot="5400000">
            <a:off x="1897353" y="3444099"/>
            <a:ext cx="46954" cy="871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2" name="直線コネクタ 81"/>
          <p:cNvCxnSpPr/>
          <p:nvPr/>
        </p:nvCxnSpPr>
        <p:spPr>
          <a:xfrm rot="5400000">
            <a:off x="1905470" y="3391985"/>
            <a:ext cx="31069" cy="871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3" name="直線コネクタ 82"/>
          <p:cNvCxnSpPr/>
          <p:nvPr/>
        </p:nvCxnSpPr>
        <p:spPr>
          <a:xfrm rot="5400000">
            <a:off x="6788889" y="3987412"/>
            <a:ext cx="31069" cy="871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4" name="直線コネクタ 83"/>
          <p:cNvCxnSpPr/>
          <p:nvPr/>
        </p:nvCxnSpPr>
        <p:spPr>
          <a:xfrm rot="5400000">
            <a:off x="6789412" y="4027432"/>
            <a:ext cx="31069" cy="871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6" name="テキスト ボックス 85"/>
          <p:cNvSpPr txBox="1"/>
          <p:nvPr/>
        </p:nvSpPr>
        <p:spPr>
          <a:xfrm>
            <a:off x="463351" y="5534725"/>
            <a:ext cx="771365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ja-JP" altLang="en-US" sz="1050" b="1" dirty="0" smtClean="0"/>
              <a:t>Ａｌｉｃｅ首魁</a:t>
            </a:r>
            <a:endParaRPr kumimoji="1" lang="ja-JP" altLang="en-US" sz="1050" b="1" dirty="0"/>
          </a:p>
        </p:txBody>
      </p:sp>
      <p:cxnSp>
        <p:nvCxnSpPr>
          <p:cNvPr id="87" name="直線コネクタ 86"/>
          <p:cNvCxnSpPr/>
          <p:nvPr/>
        </p:nvCxnSpPr>
        <p:spPr>
          <a:xfrm>
            <a:off x="-4084" y="5966565"/>
            <a:ext cx="685800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8" name="直線コネクタ 87"/>
          <p:cNvCxnSpPr>
            <a:stCxn id="85" idx="3"/>
          </p:cNvCxnSpPr>
          <p:nvPr/>
        </p:nvCxnSpPr>
        <p:spPr>
          <a:xfrm>
            <a:off x="1848281" y="4402741"/>
            <a:ext cx="5013176" cy="1774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9" name="テキスト ボックス 88"/>
          <p:cNvSpPr txBox="1"/>
          <p:nvPr/>
        </p:nvSpPr>
        <p:spPr>
          <a:xfrm>
            <a:off x="2428190" y="4060449"/>
            <a:ext cx="366510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ja-JP" altLang="en-US" sz="1600" i="1" dirty="0" smtClean="0"/>
              <a:t> 「</a:t>
            </a:r>
            <a:r>
              <a:rPr lang="en-US" altLang="ja-JP" sz="1600" i="1" dirty="0" smtClean="0"/>
              <a:t>Malice</a:t>
            </a:r>
            <a:r>
              <a:rPr lang="ja-JP" altLang="en-US" sz="1600" i="1" dirty="0" smtClean="0"/>
              <a:t>の力、必ず手に入れてみせる」</a:t>
            </a:r>
            <a:endParaRPr kumimoji="1" lang="ja-JP" altLang="en-US" sz="1600" i="1" dirty="0"/>
          </a:p>
        </p:txBody>
      </p:sp>
      <p:sp>
        <p:nvSpPr>
          <p:cNvPr id="90" name="テキスト ボックス 89"/>
          <p:cNvSpPr txBox="1"/>
          <p:nvPr/>
        </p:nvSpPr>
        <p:spPr>
          <a:xfrm>
            <a:off x="4254260" y="4416242"/>
            <a:ext cx="2756090" cy="1569660"/>
          </a:xfrm>
          <a:prstGeom prst="rect">
            <a:avLst/>
          </a:prstGeom>
          <a:noFill/>
        </p:spPr>
        <p:txBody>
          <a:bodyPr wrap="square" numCol="1" rtlCol="0">
            <a:spAutoFit/>
          </a:bodyPr>
          <a:lstStyle/>
          <a:p>
            <a:r>
              <a:rPr kumimoji="1" lang="en-US" altLang="ja-JP" sz="800" dirty="0" smtClean="0"/>
              <a:t>DATA</a:t>
            </a:r>
          </a:p>
          <a:p>
            <a:r>
              <a:rPr lang="ja-JP" altLang="en-US" sz="800" dirty="0" smtClean="0"/>
              <a:t>性別：男</a:t>
            </a:r>
            <a:r>
              <a:rPr lang="en-US" altLang="ja-JP" sz="800" dirty="0" smtClean="0"/>
              <a:t>	</a:t>
            </a:r>
            <a:r>
              <a:rPr lang="ja-JP" altLang="en-US" sz="800" dirty="0" smtClean="0"/>
              <a:t>年齢：</a:t>
            </a:r>
            <a:r>
              <a:rPr lang="en-US" altLang="ja-JP" sz="800" dirty="0" smtClean="0"/>
              <a:t>20</a:t>
            </a:r>
            <a:r>
              <a:rPr lang="ja-JP" altLang="en-US" sz="800" dirty="0" smtClean="0"/>
              <a:t>台後半</a:t>
            </a:r>
            <a:endParaRPr kumimoji="1" lang="en-US" altLang="ja-JP" sz="800" dirty="0"/>
          </a:p>
          <a:p>
            <a:r>
              <a:rPr kumimoji="1" lang="ja-JP" altLang="en-US" sz="800" dirty="0" smtClean="0"/>
              <a:t>ブリード：クロスブリード</a:t>
            </a:r>
            <a:endParaRPr kumimoji="1" lang="en-US" altLang="ja-JP" sz="800" dirty="0" smtClean="0"/>
          </a:p>
          <a:p>
            <a:r>
              <a:rPr lang="ja-JP" altLang="en-US" sz="800" dirty="0" smtClean="0"/>
              <a:t>シンドローム：キュマイラ</a:t>
            </a:r>
            <a:r>
              <a:rPr lang="en-US" altLang="ja-JP" sz="800" dirty="0" smtClean="0"/>
              <a:t>/</a:t>
            </a:r>
            <a:r>
              <a:rPr lang="ja-JP" altLang="en-US" sz="800" dirty="0" smtClean="0"/>
              <a:t>ノイマン</a:t>
            </a:r>
            <a:endParaRPr lang="en-US" altLang="ja-JP" sz="800" dirty="0" smtClean="0"/>
          </a:p>
          <a:p>
            <a:r>
              <a:rPr lang="ja-JP" altLang="en-US" sz="800" dirty="0" smtClean="0"/>
              <a:t>ワークス</a:t>
            </a:r>
            <a:r>
              <a:rPr lang="en-US" altLang="ja-JP" sz="800" dirty="0" smtClean="0"/>
              <a:t>/</a:t>
            </a:r>
            <a:r>
              <a:rPr lang="ja-JP" altLang="en-US" sz="800" dirty="0" smtClean="0"/>
              <a:t>カヴァー：</a:t>
            </a:r>
            <a:r>
              <a:rPr lang="en-US" altLang="ja-JP" sz="800" dirty="0" smtClean="0"/>
              <a:t>FH</a:t>
            </a:r>
            <a:r>
              <a:rPr lang="ja-JP" altLang="en-US" sz="800" dirty="0" smtClean="0"/>
              <a:t>セルリーダー</a:t>
            </a:r>
            <a:r>
              <a:rPr lang="en-US" altLang="ja-JP" sz="800" dirty="0" smtClean="0"/>
              <a:t>/Alice</a:t>
            </a:r>
            <a:r>
              <a:rPr lang="ja-JP" altLang="en-US" sz="800" dirty="0" smtClean="0"/>
              <a:t>首魁</a:t>
            </a:r>
            <a:endParaRPr lang="en-US" altLang="ja-JP" sz="800" dirty="0" smtClean="0"/>
          </a:p>
          <a:p>
            <a:r>
              <a:rPr kumimoji="1" lang="en-US" altLang="ja-JP" sz="800" dirty="0" smtClean="0"/>
              <a:t>【</a:t>
            </a:r>
            <a:r>
              <a:rPr kumimoji="1" lang="ja-JP" altLang="en-US" sz="800" dirty="0" smtClean="0"/>
              <a:t>肉体</a:t>
            </a:r>
            <a:r>
              <a:rPr kumimoji="1" lang="en-US" altLang="ja-JP" sz="800" dirty="0" smtClean="0"/>
              <a:t>】 </a:t>
            </a:r>
            <a:r>
              <a:rPr lang="en-US" altLang="ja-JP" sz="800" dirty="0" smtClean="0"/>
              <a:t>7        〈</a:t>
            </a:r>
            <a:r>
              <a:rPr lang="ja-JP" altLang="en-US" sz="800" dirty="0" smtClean="0"/>
              <a:t>白兵</a:t>
            </a:r>
            <a:r>
              <a:rPr lang="en-US" altLang="ja-JP" sz="800" dirty="0" smtClean="0"/>
              <a:t>〉5〈</a:t>
            </a:r>
            <a:r>
              <a:rPr lang="ja-JP" altLang="en-US" sz="800" dirty="0" smtClean="0"/>
              <a:t>回避</a:t>
            </a:r>
            <a:r>
              <a:rPr lang="en-US" altLang="ja-JP" sz="800" dirty="0" smtClean="0"/>
              <a:t>〉3</a:t>
            </a:r>
            <a:endParaRPr kumimoji="1" lang="en-US" altLang="ja-JP" sz="800" dirty="0" smtClean="0"/>
          </a:p>
          <a:p>
            <a:r>
              <a:rPr lang="en-US" altLang="ja-JP" sz="800" dirty="0" smtClean="0"/>
              <a:t>【</a:t>
            </a:r>
            <a:r>
              <a:rPr lang="ja-JP" altLang="en-US" sz="800" dirty="0"/>
              <a:t>感覚</a:t>
            </a:r>
            <a:r>
              <a:rPr lang="en-US" altLang="ja-JP" sz="800" dirty="0" smtClean="0"/>
              <a:t>】 2</a:t>
            </a:r>
            <a:r>
              <a:rPr lang="ja-JP" altLang="en-US" sz="800" dirty="0" smtClean="0"/>
              <a:t>　　　</a:t>
            </a:r>
            <a:r>
              <a:rPr lang="en-US" altLang="ja-JP" sz="800" dirty="0" smtClean="0"/>
              <a:t>〈</a:t>
            </a:r>
            <a:r>
              <a:rPr lang="ja-JP" altLang="en-US" sz="800" dirty="0" smtClean="0"/>
              <a:t>芸術：拷問術</a:t>
            </a:r>
            <a:r>
              <a:rPr lang="en-US" altLang="ja-JP" sz="800" dirty="0" smtClean="0"/>
              <a:t>〉20</a:t>
            </a:r>
          </a:p>
          <a:p>
            <a:r>
              <a:rPr kumimoji="1" lang="en-US" altLang="ja-JP" sz="800" dirty="0" smtClean="0"/>
              <a:t>【</a:t>
            </a:r>
            <a:r>
              <a:rPr kumimoji="1" lang="ja-JP" altLang="en-US" sz="800" dirty="0" smtClean="0"/>
              <a:t>精神</a:t>
            </a:r>
            <a:r>
              <a:rPr kumimoji="1" lang="en-US" altLang="ja-JP" sz="800" dirty="0" smtClean="0"/>
              <a:t>】 </a:t>
            </a:r>
            <a:r>
              <a:rPr lang="en-US" altLang="ja-JP" sz="800" dirty="0" smtClean="0"/>
              <a:t>7   </a:t>
            </a:r>
            <a:r>
              <a:rPr kumimoji="1" lang="ja-JP" altLang="en-US" sz="800" dirty="0" smtClean="0"/>
              <a:t>　　</a:t>
            </a:r>
            <a:r>
              <a:rPr kumimoji="1" lang="en-US" altLang="ja-JP" sz="800" dirty="0" smtClean="0"/>
              <a:t>〈</a:t>
            </a:r>
            <a:r>
              <a:rPr lang="ja-JP" altLang="en-US" sz="800" dirty="0" smtClean="0"/>
              <a:t>知識：拷問</a:t>
            </a:r>
            <a:r>
              <a:rPr lang="en-US" altLang="ja-JP" sz="800" dirty="0" smtClean="0"/>
              <a:t>〉8</a:t>
            </a:r>
            <a:r>
              <a:rPr lang="ja-JP" altLang="en-US" sz="800" dirty="0" smtClean="0"/>
              <a:t> </a:t>
            </a:r>
            <a:r>
              <a:rPr lang="en-US" altLang="ja-JP" sz="800" dirty="0" smtClean="0"/>
              <a:t>〈</a:t>
            </a:r>
            <a:r>
              <a:rPr lang="ja-JP" altLang="en-US" sz="800" dirty="0" smtClean="0"/>
              <a:t>知識：レネゲイド</a:t>
            </a:r>
            <a:r>
              <a:rPr lang="en-US" altLang="ja-JP" sz="800" dirty="0" smtClean="0"/>
              <a:t>〉30</a:t>
            </a:r>
            <a:endParaRPr kumimoji="1" lang="en-US" altLang="ja-JP" sz="800" dirty="0" smtClean="0"/>
          </a:p>
          <a:p>
            <a:r>
              <a:rPr lang="en-US" altLang="ja-JP" sz="800" dirty="0" smtClean="0"/>
              <a:t>【</a:t>
            </a:r>
            <a:r>
              <a:rPr lang="ja-JP" altLang="en-US" sz="800" dirty="0" smtClean="0"/>
              <a:t>社会</a:t>
            </a:r>
            <a:r>
              <a:rPr lang="en-US" altLang="ja-JP" sz="800" dirty="0" smtClean="0"/>
              <a:t>】</a:t>
            </a:r>
            <a:r>
              <a:rPr lang="ja-JP" altLang="en-US" sz="800" dirty="0"/>
              <a:t> </a:t>
            </a:r>
            <a:r>
              <a:rPr lang="en-US" altLang="ja-JP" sz="800" dirty="0" smtClean="0"/>
              <a:t>5</a:t>
            </a:r>
            <a:r>
              <a:rPr lang="ja-JP" altLang="en-US" sz="800" dirty="0" smtClean="0"/>
              <a:t>　 　  </a:t>
            </a:r>
            <a:r>
              <a:rPr lang="en-US" altLang="ja-JP" sz="800" dirty="0" smtClean="0"/>
              <a:t>〈</a:t>
            </a:r>
            <a:r>
              <a:rPr lang="ja-JP" altLang="en-US" sz="800" dirty="0" smtClean="0"/>
              <a:t>情報：</a:t>
            </a:r>
            <a:r>
              <a:rPr lang="en-US" altLang="ja-JP" sz="800" dirty="0" smtClean="0"/>
              <a:t>UGN〉4</a:t>
            </a:r>
            <a:r>
              <a:rPr lang="ja-JP" altLang="en-US" sz="800" dirty="0" smtClean="0"/>
              <a:t>　</a:t>
            </a:r>
            <a:r>
              <a:rPr lang="en-US" altLang="ja-JP" sz="800" dirty="0" smtClean="0"/>
              <a:t> 〈</a:t>
            </a:r>
            <a:r>
              <a:rPr lang="ja-JP" altLang="en-US" sz="800" dirty="0" smtClean="0"/>
              <a:t>情報：</a:t>
            </a:r>
            <a:r>
              <a:rPr lang="en-US" altLang="ja-JP" sz="800" dirty="0" smtClean="0"/>
              <a:t>FH〉5 </a:t>
            </a:r>
            <a:r>
              <a:rPr lang="ja-JP" altLang="en-US" sz="800" dirty="0" smtClean="0"/>
              <a:t>他</a:t>
            </a:r>
            <a:endParaRPr kumimoji="1" lang="en-US" altLang="ja-JP" sz="800" dirty="0" smtClean="0"/>
          </a:p>
          <a:p>
            <a:r>
              <a:rPr kumimoji="1" lang="en-US" altLang="ja-JP" sz="800" dirty="0" smtClean="0"/>
              <a:t>【HP】4</a:t>
            </a:r>
            <a:r>
              <a:rPr lang="en-US" altLang="ja-JP" sz="800" dirty="0" smtClean="0"/>
              <a:t>1</a:t>
            </a:r>
            <a:r>
              <a:rPr kumimoji="1" lang="ja-JP" altLang="en-US" sz="800" dirty="0" smtClean="0"/>
              <a:t>　　　　</a:t>
            </a:r>
            <a:r>
              <a:rPr kumimoji="1" lang="en-US" altLang="ja-JP" sz="800" dirty="0" smtClean="0"/>
              <a:t>【</a:t>
            </a:r>
            <a:r>
              <a:rPr kumimoji="1" lang="ja-JP" altLang="en-US" sz="800" dirty="0" smtClean="0"/>
              <a:t>行動値</a:t>
            </a:r>
            <a:r>
              <a:rPr kumimoji="1" lang="en-US" altLang="ja-JP" sz="800" dirty="0" smtClean="0"/>
              <a:t>】</a:t>
            </a:r>
            <a:r>
              <a:rPr lang="en-US" altLang="ja-JP" sz="800" dirty="0" smtClean="0"/>
              <a:t>15</a:t>
            </a:r>
            <a:r>
              <a:rPr kumimoji="1" lang="ja-JP" altLang="en-US" sz="800" dirty="0" smtClean="0"/>
              <a:t>　　　　</a:t>
            </a:r>
            <a:r>
              <a:rPr lang="ja-JP" altLang="en-US" sz="800" dirty="0" smtClean="0"/>
              <a:t>浸食率：</a:t>
            </a:r>
            <a:r>
              <a:rPr lang="en-US" altLang="ja-JP" sz="800" dirty="0" smtClean="0"/>
              <a:t>210%</a:t>
            </a:r>
          </a:p>
          <a:p>
            <a:r>
              <a:rPr kumimoji="1" lang="ja-JP" altLang="en-US" sz="800" dirty="0" smtClean="0"/>
              <a:t>エフェクト：</a:t>
            </a:r>
            <a:endParaRPr kumimoji="1" lang="en-US" altLang="ja-JP" sz="800" dirty="0" smtClean="0"/>
          </a:p>
          <a:p>
            <a:r>
              <a:rPr lang="en-US" altLang="ja-JP" sz="800" dirty="0" smtClean="0"/>
              <a:t>《</a:t>
            </a:r>
            <a:r>
              <a:rPr lang="ja-JP" altLang="en-US" sz="800" dirty="0" smtClean="0"/>
              <a:t>完全獣化</a:t>
            </a:r>
            <a:r>
              <a:rPr lang="en-US" altLang="ja-JP" sz="800" dirty="0" smtClean="0"/>
              <a:t>》</a:t>
            </a:r>
            <a:r>
              <a:rPr lang="ja-JP" altLang="en-US" sz="800" dirty="0" smtClean="0"/>
              <a:t>　他</a:t>
            </a:r>
            <a:endParaRPr kumimoji="1" lang="en-US" altLang="ja-JP" sz="800" dirty="0" smtClean="0"/>
          </a:p>
        </p:txBody>
      </p:sp>
      <p:sp>
        <p:nvSpPr>
          <p:cNvPr id="91" name="テキスト ボックス 90"/>
          <p:cNvSpPr txBox="1"/>
          <p:nvPr/>
        </p:nvSpPr>
        <p:spPr>
          <a:xfrm>
            <a:off x="1825774" y="4413568"/>
            <a:ext cx="2520280" cy="1323439"/>
          </a:xfrm>
          <a:prstGeom prst="rect">
            <a:avLst/>
          </a:prstGeom>
          <a:noFill/>
        </p:spPr>
        <p:txBody>
          <a:bodyPr wrap="square" numCol="1" rtlCol="0">
            <a:spAutoFit/>
          </a:bodyPr>
          <a:lstStyle/>
          <a:p>
            <a:r>
              <a:rPr kumimoji="1" lang="ja-JP" altLang="en-US" sz="800" dirty="0" smtClean="0"/>
              <a:t>　</a:t>
            </a:r>
            <a:r>
              <a:rPr kumimoji="1" lang="en-US" altLang="ja-JP" sz="800" dirty="0" smtClean="0"/>
              <a:t>Alice</a:t>
            </a:r>
            <a:r>
              <a:rPr kumimoji="1" lang="ja-JP" altLang="en-US" sz="800" dirty="0" smtClean="0"/>
              <a:t>の首魁。かつての薔薇の騎士団の幹部であり、組織を裏切り、全ての事の始まりとなった男。</a:t>
            </a:r>
            <a:endParaRPr kumimoji="1" lang="en-US" altLang="ja-JP" sz="800" dirty="0" smtClean="0"/>
          </a:p>
          <a:p>
            <a:r>
              <a:rPr kumimoji="1" lang="ja-JP" altLang="en-US" sz="800" dirty="0" smtClean="0"/>
              <a:t>　ずば抜けて優秀な知識を持ち、また、強い意志を抱いた男だった。ただ、その知識欲は倫理観が全く欠けており、騎士団加入時からかなり問題視されていた。</a:t>
            </a:r>
            <a:endParaRPr kumimoji="1" lang="en-US" altLang="ja-JP" sz="800" dirty="0" smtClean="0"/>
          </a:p>
          <a:p>
            <a:r>
              <a:rPr lang="ja-JP" altLang="en-US" sz="800" dirty="0" smtClean="0"/>
              <a:t>　</a:t>
            </a:r>
            <a:endParaRPr lang="en-US" altLang="ja-JP" sz="800" dirty="0" smtClean="0"/>
          </a:p>
          <a:p>
            <a:r>
              <a:rPr kumimoji="1" lang="ja-JP" altLang="en-US" sz="800" dirty="0" smtClean="0"/>
              <a:t>　現在はアド・マギカと共に新たなる</a:t>
            </a:r>
            <a:r>
              <a:rPr kumimoji="1" lang="en-US" altLang="ja-JP" sz="800" dirty="0" smtClean="0"/>
              <a:t>Malice</a:t>
            </a:r>
            <a:r>
              <a:rPr lang="ja-JP" altLang="en-US" sz="800" dirty="0" smtClean="0"/>
              <a:t>のキャリアを探している。その目的は、不明。</a:t>
            </a:r>
            <a:endParaRPr kumimoji="1" lang="en-US" altLang="ja-JP" sz="800" dirty="0" smtClean="0"/>
          </a:p>
          <a:p>
            <a:endParaRPr lang="en-US" altLang="ja-JP" sz="800" dirty="0" smtClean="0"/>
          </a:p>
          <a:p>
            <a:endParaRPr kumimoji="1" lang="en-US" altLang="ja-JP" sz="800" dirty="0" smtClean="0"/>
          </a:p>
        </p:txBody>
      </p:sp>
      <p:cxnSp>
        <p:nvCxnSpPr>
          <p:cNvPr id="92" name="直線コネクタ 91"/>
          <p:cNvCxnSpPr/>
          <p:nvPr/>
        </p:nvCxnSpPr>
        <p:spPr>
          <a:xfrm>
            <a:off x="0" y="507961"/>
            <a:ext cx="685800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5" name="直線コネクタ 94"/>
          <p:cNvCxnSpPr/>
          <p:nvPr/>
        </p:nvCxnSpPr>
        <p:spPr>
          <a:xfrm rot="16200000" flipH="1">
            <a:off x="1755421" y="6482118"/>
            <a:ext cx="330819" cy="1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6" name="直線コネクタ 95"/>
          <p:cNvCxnSpPr/>
          <p:nvPr/>
        </p:nvCxnSpPr>
        <p:spPr>
          <a:xfrm rot="16200000" flipH="1">
            <a:off x="6638231" y="6625461"/>
            <a:ext cx="330819" cy="1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7" name="グループ化 47"/>
          <p:cNvGrpSpPr/>
          <p:nvPr/>
        </p:nvGrpSpPr>
        <p:grpSpPr>
          <a:xfrm>
            <a:off x="3773309" y="6821929"/>
            <a:ext cx="3174558" cy="690"/>
            <a:chOff x="3500430" y="1357298"/>
            <a:chExt cx="5786478" cy="1588"/>
          </a:xfrm>
        </p:grpSpPr>
        <p:cxnSp>
          <p:nvCxnSpPr>
            <p:cNvPr id="98" name="直線コネクタ 97"/>
            <p:cNvCxnSpPr/>
            <p:nvPr/>
          </p:nvCxnSpPr>
          <p:spPr>
            <a:xfrm>
              <a:off x="3500430" y="1357298"/>
              <a:ext cx="5214974" cy="1588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9" name="直線コネクタ 98"/>
            <p:cNvCxnSpPr/>
            <p:nvPr/>
          </p:nvCxnSpPr>
          <p:spPr>
            <a:xfrm>
              <a:off x="8786842" y="1357298"/>
              <a:ext cx="285752" cy="1588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0" name="直線コネクタ 99"/>
            <p:cNvCxnSpPr/>
            <p:nvPr/>
          </p:nvCxnSpPr>
          <p:spPr>
            <a:xfrm>
              <a:off x="9115452" y="1357298"/>
              <a:ext cx="171456" cy="1588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01" name="直線コネクタ 100"/>
          <p:cNvCxnSpPr/>
          <p:nvPr/>
        </p:nvCxnSpPr>
        <p:spPr>
          <a:xfrm rot="10800000">
            <a:off x="1893849" y="6274056"/>
            <a:ext cx="156768" cy="690"/>
          </a:xfrm>
          <a:prstGeom prst="line">
            <a:avLst/>
          </a:prstGeom>
          <a:ln>
            <a:solidFill>
              <a:schemeClr val="bg1"/>
            </a:solidFill>
          </a:ln>
          <a:scene3d>
            <a:camera prst="orthographicFront">
              <a:rot lat="0" lon="300000" rev="0"/>
            </a:camera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2" name="直線コネクタ 101"/>
          <p:cNvCxnSpPr/>
          <p:nvPr/>
        </p:nvCxnSpPr>
        <p:spPr>
          <a:xfrm rot="10800000">
            <a:off x="1776273" y="6274056"/>
            <a:ext cx="94064" cy="690"/>
          </a:xfrm>
          <a:prstGeom prst="line">
            <a:avLst/>
          </a:prstGeom>
          <a:ln>
            <a:solidFill>
              <a:schemeClr val="bg1"/>
            </a:solidFill>
          </a:ln>
          <a:scene3d>
            <a:camera prst="orthographicFront">
              <a:rot lat="0" lon="300000" rev="0"/>
            </a:camera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3" name="直線コネクタ 102"/>
          <p:cNvCxnSpPr/>
          <p:nvPr/>
        </p:nvCxnSpPr>
        <p:spPr>
          <a:xfrm>
            <a:off x="2093798" y="6254798"/>
            <a:ext cx="3997592" cy="69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4" name="直線コネクタ 103"/>
          <p:cNvCxnSpPr/>
          <p:nvPr/>
        </p:nvCxnSpPr>
        <p:spPr>
          <a:xfrm rot="5400000">
            <a:off x="1897353" y="6278669"/>
            <a:ext cx="46954" cy="871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5" name="直線コネクタ 104"/>
          <p:cNvCxnSpPr/>
          <p:nvPr/>
        </p:nvCxnSpPr>
        <p:spPr>
          <a:xfrm rot="5400000">
            <a:off x="1905470" y="6226555"/>
            <a:ext cx="31069" cy="871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6" name="直線コネクタ 105"/>
          <p:cNvCxnSpPr/>
          <p:nvPr/>
        </p:nvCxnSpPr>
        <p:spPr>
          <a:xfrm rot="5400000">
            <a:off x="6788889" y="6821982"/>
            <a:ext cx="31069" cy="871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7" name="直線コネクタ 106"/>
          <p:cNvCxnSpPr/>
          <p:nvPr/>
        </p:nvCxnSpPr>
        <p:spPr>
          <a:xfrm rot="5400000">
            <a:off x="6789412" y="6862002"/>
            <a:ext cx="31069" cy="871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8" name="正方形/長方形 107"/>
          <p:cNvSpPr/>
          <p:nvPr/>
        </p:nvSpPr>
        <p:spPr>
          <a:xfrm>
            <a:off x="3456" y="6211451"/>
            <a:ext cx="1844825" cy="2051720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kumimoji="1" lang="ja-JP" altLang="en-US" dirty="0">
              <a:ln>
                <a:solidFill>
                  <a:schemeClr val="tx1"/>
                </a:solidFill>
              </a:ln>
            </a:endParaRPr>
          </a:p>
        </p:txBody>
      </p:sp>
      <p:sp>
        <p:nvSpPr>
          <p:cNvPr id="109" name="テキスト ボックス 108"/>
          <p:cNvSpPr txBox="1"/>
          <p:nvPr/>
        </p:nvSpPr>
        <p:spPr>
          <a:xfrm>
            <a:off x="548680" y="8369295"/>
            <a:ext cx="827471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1050" b="1" dirty="0" smtClean="0"/>
              <a:t>Malice</a:t>
            </a:r>
            <a:r>
              <a:rPr lang="ja-JP" altLang="en-US" sz="1050" b="1" dirty="0" smtClean="0"/>
              <a:t>の器</a:t>
            </a:r>
            <a:endParaRPr lang="en-US" altLang="ja-JP" sz="1050" b="1" dirty="0" smtClean="0"/>
          </a:p>
        </p:txBody>
      </p:sp>
      <p:cxnSp>
        <p:nvCxnSpPr>
          <p:cNvPr id="110" name="直線コネクタ 109"/>
          <p:cNvCxnSpPr/>
          <p:nvPr/>
        </p:nvCxnSpPr>
        <p:spPr>
          <a:xfrm>
            <a:off x="-4084" y="8801135"/>
            <a:ext cx="685800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1" name="直線コネクタ 110"/>
          <p:cNvCxnSpPr>
            <a:stCxn id="108" idx="3"/>
          </p:cNvCxnSpPr>
          <p:nvPr/>
        </p:nvCxnSpPr>
        <p:spPr>
          <a:xfrm>
            <a:off x="1848281" y="7237311"/>
            <a:ext cx="5013176" cy="1774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3" name="テキスト ボックス 112"/>
          <p:cNvSpPr txBox="1"/>
          <p:nvPr/>
        </p:nvSpPr>
        <p:spPr>
          <a:xfrm>
            <a:off x="4254260" y="7250812"/>
            <a:ext cx="2756090" cy="1569660"/>
          </a:xfrm>
          <a:prstGeom prst="rect">
            <a:avLst/>
          </a:prstGeom>
          <a:noFill/>
        </p:spPr>
        <p:txBody>
          <a:bodyPr wrap="square" numCol="1" rtlCol="0">
            <a:spAutoFit/>
          </a:bodyPr>
          <a:lstStyle/>
          <a:p>
            <a:r>
              <a:rPr kumimoji="1" lang="en-US" altLang="ja-JP" sz="800" dirty="0" smtClean="0"/>
              <a:t>DATA</a:t>
            </a:r>
          </a:p>
          <a:p>
            <a:r>
              <a:rPr lang="ja-JP" altLang="en-US" sz="800" dirty="0" smtClean="0"/>
              <a:t>性別：不明</a:t>
            </a:r>
            <a:r>
              <a:rPr lang="en-US" altLang="ja-JP" sz="800" dirty="0" smtClean="0"/>
              <a:t>	</a:t>
            </a:r>
            <a:r>
              <a:rPr lang="ja-JP" altLang="en-US" sz="800" dirty="0" smtClean="0"/>
              <a:t>年齢：不明</a:t>
            </a:r>
            <a:endParaRPr kumimoji="1" lang="en-US" altLang="ja-JP" sz="800" dirty="0"/>
          </a:p>
          <a:p>
            <a:r>
              <a:rPr kumimoji="1" lang="ja-JP" altLang="en-US" sz="800" dirty="0" smtClean="0"/>
              <a:t>ブリード：クロスブリード</a:t>
            </a:r>
            <a:endParaRPr kumimoji="1" lang="en-US" altLang="ja-JP" sz="800" dirty="0" smtClean="0"/>
          </a:p>
          <a:p>
            <a:r>
              <a:rPr lang="ja-JP" altLang="en-US" sz="800" dirty="0" smtClean="0"/>
              <a:t>シンドローム：ブラックドッグ</a:t>
            </a:r>
            <a:r>
              <a:rPr lang="en-US" altLang="ja-JP" sz="800" dirty="0" smtClean="0"/>
              <a:t>/</a:t>
            </a:r>
            <a:r>
              <a:rPr lang="ja-JP" altLang="en-US" sz="800" dirty="0" smtClean="0"/>
              <a:t>ウロボロス</a:t>
            </a:r>
            <a:endParaRPr lang="en-US" altLang="ja-JP" sz="800" dirty="0" smtClean="0"/>
          </a:p>
          <a:p>
            <a:r>
              <a:rPr lang="ja-JP" altLang="en-US" sz="800" dirty="0" smtClean="0"/>
              <a:t>ワークス</a:t>
            </a:r>
            <a:r>
              <a:rPr lang="en-US" altLang="ja-JP" sz="800" dirty="0" smtClean="0"/>
              <a:t>/</a:t>
            </a:r>
            <a:r>
              <a:rPr lang="ja-JP" altLang="en-US" sz="800" dirty="0" smtClean="0"/>
              <a:t>カヴァー：レネゲイドビーイング</a:t>
            </a:r>
            <a:r>
              <a:rPr lang="en-US" altLang="ja-JP" sz="800" dirty="0" smtClean="0"/>
              <a:t>/Malice</a:t>
            </a:r>
            <a:r>
              <a:rPr lang="ja-JP" altLang="en-US" sz="800" dirty="0" smtClean="0"/>
              <a:t>の器</a:t>
            </a:r>
            <a:endParaRPr lang="en-US" altLang="ja-JP" sz="800" dirty="0" smtClean="0"/>
          </a:p>
          <a:p>
            <a:r>
              <a:rPr kumimoji="1" lang="en-US" altLang="ja-JP" sz="800" dirty="0" smtClean="0"/>
              <a:t>【</a:t>
            </a:r>
            <a:r>
              <a:rPr kumimoji="1" lang="ja-JP" altLang="en-US" sz="800" dirty="0" smtClean="0"/>
              <a:t>肉体</a:t>
            </a:r>
            <a:r>
              <a:rPr kumimoji="1" lang="en-US" altLang="ja-JP" sz="800" dirty="0" smtClean="0"/>
              <a:t>】 </a:t>
            </a:r>
            <a:r>
              <a:rPr lang="en-US" altLang="ja-JP" sz="800" dirty="0" smtClean="0"/>
              <a:t>8        〈</a:t>
            </a:r>
            <a:r>
              <a:rPr lang="ja-JP" altLang="en-US" sz="800" dirty="0" smtClean="0"/>
              <a:t>白兵</a:t>
            </a:r>
            <a:r>
              <a:rPr lang="en-US" altLang="ja-JP" sz="800" dirty="0" smtClean="0"/>
              <a:t>〉7〈</a:t>
            </a:r>
            <a:r>
              <a:rPr lang="ja-JP" altLang="en-US" sz="800" dirty="0" smtClean="0"/>
              <a:t>回避</a:t>
            </a:r>
            <a:r>
              <a:rPr lang="en-US" altLang="ja-JP" sz="800" dirty="0" smtClean="0"/>
              <a:t>〉2〈</a:t>
            </a:r>
            <a:r>
              <a:rPr lang="ja-JP" altLang="en-US" sz="800" dirty="0" smtClean="0"/>
              <a:t>運転：戦車</a:t>
            </a:r>
            <a:r>
              <a:rPr lang="en-US" altLang="ja-JP" sz="800" dirty="0" smtClean="0"/>
              <a:t>〉1</a:t>
            </a:r>
            <a:endParaRPr kumimoji="1" lang="en-US" altLang="ja-JP" sz="800" dirty="0" smtClean="0"/>
          </a:p>
          <a:p>
            <a:r>
              <a:rPr lang="en-US" altLang="ja-JP" sz="800" dirty="0" smtClean="0"/>
              <a:t>【</a:t>
            </a:r>
            <a:r>
              <a:rPr lang="ja-JP" altLang="en-US" sz="800" dirty="0"/>
              <a:t>感覚</a:t>
            </a:r>
            <a:r>
              <a:rPr lang="en-US" altLang="ja-JP" sz="800" dirty="0" smtClean="0"/>
              <a:t>】 2</a:t>
            </a:r>
            <a:r>
              <a:rPr lang="ja-JP" altLang="en-US" sz="800" dirty="0" smtClean="0"/>
              <a:t>　　　</a:t>
            </a:r>
            <a:endParaRPr lang="en-US" altLang="ja-JP" sz="800" dirty="0" smtClean="0"/>
          </a:p>
          <a:p>
            <a:r>
              <a:rPr kumimoji="1" lang="en-US" altLang="ja-JP" sz="800" dirty="0" smtClean="0"/>
              <a:t>【</a:t>
            </a:r>
            <a:r>
              <a:rPr kumimoji="1" lang="ja-JP" altLang="en-US" sz="800" dirty="0" smtClean="0"/>
              <a:t>精神</a:t>
            </a:r>
            <a:r>
              <a:rPr kumimoji="1" lang="en-US" altLang="ja-JP" sz="800" dirty="0" smtClean="0"/>
              <a:t>】 </a:t>
            </a:r>
            <a:r>
              <a:rPr lang="en-US" altLang="ja-JP" sz="800" dirty="0"/>
              <a:t>3</a:t>
            </a:r>
            <a:r>
              <a:rPr kumimoji="1" lang="ja-JP" altLang="en-US" sz="800" dirty="0" smtClean="0"/>
              <a:t>　  　 </a:t>
            </a:r>
            <a:endParaRPr kumimoji="1" lang="en-US" altLang="ja-JP" sz="800" dirty="0" smtClean="0"/>
          </a:p>
          <a:p>
            <a:r>
              <a:rPr lang="en-US" altLang="ja-JP" sz="800" dirty="0" smtClean="0"/>
              <a:t>【</a:t>
            </a:r>
            <a:r>
              <a:rPr lang="ja-JP" altLang="en-US" sz="800" dirty="0" smtClean="0"/>
              <a:t>社会</a:t>
            </a:r>
            <a:r>
              <a:rPr lang="en-US" altLang="ja-JP" sz="800" dirty="0" smtClean="0"/>
              <a:t>】</a:t>
            </a:r>
            <a:r>
              <a:rPr lang="ja-JP" altLang="en-US" sz="800" dirty="0"/>
              <a:t> </a:t>
            </a:r>
            <a:r>
              <a:rPr lang="en-US" altLang="ja-JP" sz="800" dirty="0" smtClean="0"/>
              <a:t>1</a:t>
            </a:r>
            <a:r>
              <a:rPr lang="ja-JP" altLang="en-US" sz="800" dirty="0" smtClean="0"/>
              <a:t>　　　</a:t>
            </a:r>
            <a:endParaRPr kumimoji="1" lang="en-US" altLang="ja-JP" sz="800" dirty="0" smtClean="0"/>
          </a:p>
          <a:p>
            <a:r>
              <a:rPr kumimoji="1" lang="en-US" altLang="ja-JP" sz="800" dirty="0" smtClean="0"/>
              <a:t>【HP】</a:t>
            </a:r>
            <a:r>
              <a:rPr lang="en-US" altLang="ja-JP" sz="800" dirty="0" smtClean="0"/>
              <a:t>64</a:t>
            </a:r>
            <a:r>
              <a:rPr kumimoji="1" lang="ja-JP" altLang="en-US" sz="800" dirty="0" smtClean="0"/>
              <a:t>　　　　</a:t>
            </a:r>
            <a:r>
              <a:rPr kumimoji="1" lang="en-US" altLang="ja-JP" sz="800" dirty="0" smtClean="0"/>
              <a:t>【</a:t>
            </a:r>
            <a:r>
              <a:rPr kumimoji="1" lang="ja-JP" altLang="en-US" sz="800" dirty="0" smtClean="0"/>
              <a:t>行動値</a:t>
            </a:r>
            <a:r>
              <a:rPr kumimoji="1" lang="en-US" altLang="ja-JP" sz="800" dirty="0" smtClean="0"/>
              <a:t>】</a:t>
            </a:r>
            <a:r>
              <a:rPr lang="en-US" altLang="ja-JP" sz="800" dirty="0"/>
              <a:t>7</a:t>
            </a:r>
            <a:r>
              <a:rPr kumimoji="1" lang="ja-JP" altLang="en-US" sz="800" dirty="0" smtClean="0"/>
              <a:t>　　　　</a:t>
            </a:r>
            <a:r>
              <a:rPr lang="ja-JP" altLang="en-US" sz="800" dirty="0" smtClean="0"/>
              <a:t>浸食率：</a:t>
            </a:r>
            <a:r>
              <a:rPr lang="en-US" altLang="ja-JP" sz="800" dirty="0" smtClean="0"/>
              <a:t>???</a:t>
            </a:r>
          </a:p>
          <a:p>
            <a:r>
              <a:rPr kumimoji="1" lang="ja-JP" altLang="en-US" sz="800" dirty="0" smtClean="0"/>
              <a:t>エフェクト：</a:t>
            </a:r>
            <a:endParaRPr kumimoji="1" lang="en-US" altLang="ja-JP" sz="800" dirty="0" smtClean="0"/>
          </a:p>
          <a:p>
            <a:r>
              <a:rPr lang="en-US" altLang="ja-JP" sz="800" dirty="0" smtClean="0"/>
              <a:t>《</a:t>
            </a:r>
            <a:r>
              <a:rPr lang="ja-JP" altLang="en-US" sz="800" dirty="0" smtClean="0"/>
              <a:t>ジャヴァウォック</a:t>
            </a:r>
            <a:r>
              <a:rPr lang="en-US" altLang="ja-JP" sz="800" dirty="0" smtClean="0"/>
              <a:t>》</a:t>
            </a:r>
            <a:r>
              <a:rPr lang="ja-JP" altLang="en-US" sz="800" dirty="0" err="1" smtClean="0"/>
              <a:t>、</a:t>
            </a:r>
            <a:r>
              <a:rPr lang="ja-JP" altLang="en-US" sz="800" dirty="0" smtClean="0"/>
              <a:t>　</a:t>
            </a:r>
            <a:r>
              <a:rPr lang="en-US" altLang="ja-JP" sz="800" dirty="0" smtClean="0"/>
              <a:t>《</a:t>
            </a:r>
            <a:r>
              <a:rPr lang="ja-JP" altLang="en-US" sz="800" dirty="0" smtClean="0"/>
              <a:t>魂の象徴：サイバーアーム</a:t>
            </a:r>
            <a:r>
              <a:rPr lang="en-US" altLang="ja-JP" sz="800" dirty="0" smtClean="0"/>
              <a:t>》</a:t>
            </a:r>
            <a:r>
              <a:rPr lang="ja-JP" altLang="en-US" sz="800" dirty="0" smtClean="0"/>
              <a:t>　他</a:t>
            </a:r>
            <a:endParaRPr kumimoji="1" lang="en-US" altLang="ja-JP" sz="800" dirty="0" smtClean="0"/>
          </a:p>
        </p:txBody>
      </p:sp>
      <p:sp>
        <p:nvSpPr>
          <p:cNvPr id="114" name="テキスト ボックス 113"/>
          <p:cNvSpPr txBox="1"/>
          <p:nvPr/>
        </p:nvSpPr>
        <p:spPr>
          <a:xfrm>
            <a:off x="1825774" y="7248138"/>
            <a:ext cx="2520280" cy="1200329"/>
          </a:xfrm>
          <a:prstGeom prst="rect">
            <a:avLst/>
          </a:prstGeom>
          <a:noFill/>
        </p:spPr>
        <p:txBody>
          <a:bodyPr wrap="square" numCol="1" rtlCol="0">
            <a:spAutoFit/>
          </a:bodyPr>
          <a:lstStyle/>
          <a:p>
            <a:r>
              <a:rPr lang="ja-JP" altLang="en-US" sz="800" dirty="0" smtClean="0"/>
              <a:t>　</a:t>
            </a:r>
            <a:r>
              <a:rPr lang="en-US" altLang="ja-JP" sz="800" dirty="0" smtClean="0"/>
              <a:t>Malice</a:t>
            </a:r>
            <a:r>
              <a:rPr lang="ja-JP" altLang="en-US" sz="800" dirty="0" smtClean="0"/>
              <a:t>の器であり、</a:t>
            </a:r>
            <a:r>
              <a:rPr lang="en-US" altLang="ja-JP" sz="800" dirty="0" smtClean="0"/>
              <a:t>Alice</a:t>
            </a:r>
            <a:r>
              <a:rPr lang="ja-JP" altLang="en-US" sz="800" dirty="0" smtClean="0"/>
              <a:t>の幹部。</a:t>
            </a:r>
            <a:r>
              <a:rPr lang="en-US" altLang="ja-JP" sz="800" dirty="0" smtClean="0"/>
              <a:t>Alice</a:t>
            </a:r>
            <a:r>
              <a:rPr lang="ja-JP" altLang="en-US" sz="800" dirty="0" smtClean="0"/>
              <a:t>を組織</a:t>
            </a:r>
            <a:r>
              <a:rPr lang="ja-JP" altLang="en-US" sz="800" dirty="0" err="1" smtClean="0"/>
              <a:t>たら</a:t>
            </a:r>
            <a:r>
              <a:rPr lang="ja-JP" altLang="en-US" sz="800" dirty="0" smtClean="0"/>
              <a:t>しめる、象徴。</a:t>
            </a:r>
            <a:endParaRPr lang="en-US" altLang="ja-JP" sz="800" dirty="0" smtClean="0"/>
          </a:p>
          <a:p>
            <a:r>
              <a:rPr lang="ja-JP" altLang="en-US" sz="800" dirty="0" smtClean="0"/>
              <a:t>　全身サイバーウェアのような出で立ちをした、レネゲイドビーイングである。</a:t>
            </a:r>
            <a:br>
              <a:rPr lang="ja-JP" altLang="en-US" sz="800" dirty="0" smtClean="0"/>
            </a:br>
            <a:r>
              <a:rPr lang="ja-JP" altLang="en-US" sz="800" dirty="0" smtClean="0"/>
              <a:t>　詳細は一切不明である。</a:t>
            </a:r>
            <a:endParaRPr lang="en-US" altLang="ja-JP" sz="800" dirty="0" smtClean="0"/>
          </a:p>
          <a:p>
            <a:r>
              <a:rPr lang="ja-JP" altLang="en-US" sz="800" dirty="0" smtClean="0"/>
              <a:t>　わかっていることは、アド・マギカが</a:t>
            </a:r>
            <a:r>
              <a:rPr lang="en-US" altLang="ja-JP" sz="800" dirty="0" smtClean="0"/>
              <a:t>Malice</a:t>
            </a:r>
            <a:r>
              <a:rPr lang="ja-JP" altLang="en-US" sz="800" dirty="0" smtClean="0"/>
              <a:t>シンドロームを操る事、そして、強力なオーヴァードであるということだ。</a:t>
            </a:r>
            <a:br>
              <a:rPr lang="ja-JP" altLang="en-US" sz="800" dirty="0" smtClean="0"/>
            </a:br>
            <a:endParaRPr kumimoji="1" lang="en-US" altLang="ja-JP" sz="800" dirty="0" smtClean="0"/>
          </a:p>
        </p:txBody>
      </p:sp>
      <p:cxnSp>
        <p:nvCxnSpPr>
          <p:cNvPr id="115" name="直線コネクタ 114"/>
          <p:cNvCxnSpPr/>
          <p:nvPr/>
        </p:nvCxnSpPr>
        <p:spPr>
          <a:xfrm>
            <a:off x="0" y="395536"/>
            <a:ext cx="6858000" cy="0"/>
          </a:xfrm>
          <a:prstGeom prst="line">
            <a:avLst/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18" name="テキスト ボックス 117"/>
          <p:cNvSpPr txBox="1"/>
          <p:nvPr/>
        </p:nvSpPr>
        <p:spPr>
          <a:xfrm>
            <a:off x="3865613" y="6895019"/>
            <a:ext cx="85953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ja-JP" altLang="en-US" sz="1600" i="1" dirty="0" smtClean="0"/>
              <a:t> 「</a:t>
            </a:r>
            <a:r>
              <a:rPr lang="en-US" altLang="ja-JP" sz="1600" i="1" dirty="0" smtClean="0"/>
              <a:t>………</a:t>
            </a:r>
            <a:r>
              <a:rPr lang="ja-JP" altLang="en-US" sz="1600" i="1" dirty="0" smtClean="0"/>
              <a:t>」</a:t>
            </a:r>
            <a:endParaRPr kumimoji="1" lang="ja-JP" altLang="en-US" sz="1600" i="1" dirty="0"/>
          </a:p>
        </p:txBody>
      </p:sp>
      <p:sp>
        <p:nvSpPr>
          <p:cNvPr id="94" name="テキスト ボックス 93"/>
          <p:cNvSpPr txBox="1"/>
          <p:nvPr/>
        </p:nvSpPr>
        <p:spPr>
          <a:xfrm>
            <a:off x="4509120" y="3419872"/>
            <a:ext cx="1224136" cy="253916"/>
          </a:xfrm>
          <a:prstGeom prst="rect">
            <a:avLst/>
          </a:prstGeom>
          <a:noFill/>
        </p:spPr>
        <p:txBody>
          <a:bodyPr wrap="square" numCol="1" rtlCol="0">
            <a:spAutoFit/>
          </a:bodyPr>
          <a:lstStyle/>
          <a:p>
            <a:pPr algn="ctr"/>
            <a:r>
              <a:rPr kumimoji="1" lang="ja-JP" altLang="en-US" sz="1050" dirty="0" smtClean="0">
                <a:solidFill>
                  <a:schemeClr val="bg1"/>
                </a:solidFill>
              </a:rPr>
              <a:t>さいは　</a:t>
            </a:r>
            <a:r>
              <a:rPr lang="ja-JP" altLang="en-US" sz="1050" dirty="0" smtClean="0">
                <a:solidFill>
                  <a:schemeClr val="bg1"/>
                </a:solidFill>
              </a:rPr>
              <a:t>せん</a:t>
            </a:r>
            <a:r>
              <a:rPr lang="ja-JP" altLang="en-US" sz="1050" dirty="0" err="1" smtClean="0">
                <a:solidFill>
                  <a:schemeClr val="bg1"/>
                </a:solidFill>
              </a:rPr>
              <a:t>ろ</a:t>
            </a:r>
            <a:endParaRPr kumimoji="1" lang="ja-JP" altLang="en-US" sz="1050" dirty="0" smtClean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>
        <a:noFill/>
      </a:spPr>
      <a:bodyPr wrap="square" numCol="2" rtlCol="0">
        <a:spAutoFit/>
      </a:bodyPr>
      <a:lstStyle>
        <a:defPPr>
          <a:defRPr kumimoji="1" sz="900" dirty="0" smtClean="0"/>
        </a:defPPr>
      </a:lstStyle>
    </a:txDef>
  </a:objectDefaults>
  <a:extraClrSchemeLst/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1139</TotalTime>
  <Words>142</Words>
  <Application>Microsoft Office PowerPoint</Application>
  <PresentationFormat>画面に合わせる (4:3)</PresentationFormat>
  <Paragraphs>125</Paragraphs>
  <Slides>2</Slides>
  <Notes>0</Notes>
  <HiddenSlides>0</HiddenSlides>
  <MMClips>0</MMClips>
  <ScaleCrop>false</ScaleCrop>
  <HeadingPairs>
    <vt:vector size="4" baseType="variant">
      <vt:variant>
        <vt:lpstr>テーマ</vt:lpstr>
      </vt:variant>
      <vt:variant>
        <vt:i4>1</vt:i4>
      </vt:variant>
      <vt:variant>
        <vt:lpstr>スライド タイトル</vt:lpstr>
      </vt:variant>
      <vt:variant>
        <vt:i4>2</vt:i4>
      </vt:variant>
    </vt:vector>
  </HeadingPairs>
  <TitlesOfParts>
    <vt:vector size="3" baseType="lpstr">
      <vt:lpstr>Office テーマ</vt:lpstr>
      <vt:lpstr>スライド 1</vt:lpstr>
      <vt:lpstr>スライド 2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スライド 1</dc:title>
  <dc:creator>yousuke</dc:creator>
  <cp:lastModifiedBy>yousuke</cp:lastModifiedBy>
  <cp:revision>81</cp:revision>
  <dcterms:created xsi:type="dcterms:W3CDTF">2011-12-17T01:56:20Z</dcterms:created>
  <dcterms:modified xsi:type="dcterms:W3CDTF">2013-06-22T11:12:55Z</dcterms:modified>
</cp:coreProperties>
</file>